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9" r:id="rId6"/>
    <p:sldId id="257" r:id="rId7"/>
    <p:sldId id="258" r:id="rId8"/>
    <p:sldId id="308" r:id="rId9"/>
    <p:sldId id="314" r:id="rId10"/>
    <p:sldId id="310" r:id="rId11"/>
    <p:sldId id="317" r:id="rId12"/>
    <p:sldId id="305" r:id="rId13"/>
    <p:sldId id="263" r:id="rId14"/>
    <p:sldId id="282" r:id="rId15"/>
    <p:sldId id="260" r:id="rId16"/>
    <p:sldId id="286" r:id="rId17"/>
    <p:sldId id="298" r:id="rId18"/>
    <p:sldId id="299" r:id="rId19"/>
    <p:sldId id="300" r:id="rId20"/>
    <p:sldId id="301" r:id="rId21"/>
    <p:sldId id="309" r:id="rId22"/>
    <p:sldId id="269" r:id="rId23"/>
    <p:sldId id="274" r:id="rId24"/>
    <p:sldId id="303" r:id="rId25"/>
    <p:sldId id="311" r:id="rId26"/>
    <p:sldId id="304" r:id="rId27"/>
    <p:sldId id="313" r:id="rId28"/>
    <p:sldId id="315" r:id="rId29"/>
    <p:sldId id="285" r:id="rId30"/>
    <p:sldId id="306" r:id="rId31"/>
    <p:sldId id="318" r:id="rId32"/>
  </p:sldIdLst>
  <p:sldSz cx="9144000" cy="5143500" type="screen16x9"/>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88C76-C543-44B4-94BC-861670303109}" v="2" dt="2024-01-16T15:26:03.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2" autoAdjust="0"/>
    <p:restoredTop sz="93673" autoAdjust="0"/>
  </p:normalViewPr>
  <p:slideViewPr>
    <p:cSldViewPr>
      <p:cViewPr>
        <p:scale>
          <a:sx n="106" d="100"/>
          <a:sy n="106" d="100"/>
        </p:scale>
        <p:origin x="604" y="4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Witzier" userId="98ecefce-f155-4ce6-b3e0-e67cfcb2596f" providerId="ADAL" clId="{9784DC0C-8B26-4470-9262-A4A519C424F5}"/>
    <pc:docChg chg="custSel addSld delSld modSld">
      <pc:chgData name="Brenda Witzier" userId="98ecefce-f155-4ce6-b3e0-e67cfcb2596f" providerId="ADAL" clId="{9784DC0C-8B26-4470-9262-A4A519C424F5}" dt="2022-12-09T14:56:13.655" v="829" actId="20577"/>
      <pc:docMkLst>
        <pc:docMk/>
      </pc:docMkLst>
      <pc:sldChg chg="modNotesTx">
        <pc:chgData name="Brenda Witzier" userId="98ecefce-f155-4ce6-b3e0-e67cfcb2596f" providerId="ADAL" clId="{9784DC0C-8B26-4470-9262-A4A519C424F5}" dt="2022-12-09T14:53:06.720" v="669" actId="20577"/>
        <pc:sldMkLst>
          <pc:docMk/>
          <pc:sldMk cId="370674585" sldId="259"/>
        </pc:sldMkLst>
      </pc:sldChg>
      <pc:sldChg chg="add">
        <pc:chgData name="Brenda Witzier" userId="98ecefce-f155-4ce6-b3e0-e67cfcb2596f" providerId="ADAL" clId="{9784DC0C-8B26-4470-9262-A4A519C424F5}" dt="2022-12-09T14:49:39.636" v="11"/>
        <pc:sldMkLst>
          <pc:docMk/>
          <pc:sldMk cId="1622513174" sldId="285"/>
        </pc:sldMkLst>
      </pc:sldChg>
      <pc:sldChg chg="modNotesTx">
        <pc:chgData name="Brenda Witzier" userId="98ecefce-f155-4ce6-b3e0-e67cfcb2596f" providerId="ADAL" clId="{9784DC0C-8B26-4470-9262-A4A519C424F5}" dt="2022-12-09T14:55:52.299" v="828" actId="20577"/>
        <pc:sldMkLst>
          <pc:docMk/>
          <pc:sldMk cId="1924091712" sldId="286"/>
        </pc:sldMkLst>
      </pc:sldChg>
      <pc:sldChg chg="modNotesTx">
        <pc:chgData name="Brenda Witzier" userId="98ecefce-f155-4ce6-b3e0-e67cfcb2596f" providerId="ADAL" clId="{9784DC0C-8B26-4470-9262-A4A519C424F5}" dt="2022-12-09T14:56:13.655" v="829" actId="20577"/>
        <pc:sldMkLst>
          <pc:docMk/>
          <pc:sldMk cId="1940632178" sldId="299"/>
        </pc:sldMkLst>
      </pc:sldChg>
      <pc:sldChg chg="modNotesTx">
        <pc:chgData name="Brenda Witzier" userId="98ecefce-f155-4ce6-b3e0-e67cfcb2596f" providerId="ADAL" clId="{9784DC0C-8B26-4470-9262-A4A519C424F5}" dt="2022-12-09T14:52:05.353" v="635" actId="20577"/>
        <pc:sldMkLst>
          <pc:docMk/>
          <pc:sldMk cId="128539396" sldId="301"/>
        </pc:sldMkLst>
      </pc:sldChg>
      <pc:sldChg chg="add modNotesTx">
        <pc:chgData name="Brenda Witzier" userId="98ecefce-f155-4ce6-b3e0-e67cfcb2596f" providerId="ADAL" clId="{9784DC0C-8B26-4470-9262-A4A519C424F5}" dt="2022-12-09T14:44:41.890" v="6" actId="20577"/>
        <pc:sldMkLst>
          <pc:docMk/>
          <pc:sldMk cId="2890931677" sldId="305"/>
        </pc:sldMkLst>
      </pc:sldChg>
      <pc:sldChg chg="add">
        <pc:chgData name="Brenda Witzier" userId="98ecefce-f155-4ce6-b3e0-e67cfcb2596f" providerId="ADAL" clId="{9784DC0C-8B26-4470-9262-A4A519C424F5}" dt="2022-12-09T14:49:39.636" v="11"/>
        <pc:sldMkLst>
          <pc:docMk/>
          <pc:sldMk cId="3148518364" sldId="306"/>
        </pc:sldMkLst>
      </pc:sldChg>
      <pc:sldChg chg="del">
        <pc:chgData name="Brenda Witzier" userId="98ecefce-f155-4ce6-b3e0-e67cfcb2596f" providerId="ADAL" clId="{9784DC0C-8B26-4470-9262-A4A519C424F5}" dt="2022-12-09T14:49:43.057" v="12" actId="47"/>
        <pc:sldMkLst>
          <pc:docMk/>
          <pc:sldMk cId="477520567" sldId="307"/>
        </pc:sldMkLst>
      </pc:sldChg>
      <pc:sldChg chg="addSp new del">
        <pc:chgData name="Brenda Witzier" userId="98ecefce-f155-4ce6-b3e0-e67cfcb2596f" providerId="ADAL" clId="{9784DC0C-8B26-4470-9262-A4A519C424F5}" dt="2022-12-09T14:46:06.196" v="10" actId="47"/>
        <pc:sldMkLst>
          <pc:docMk/>
          <pc:sldMk cId="4211548135" sldId="316"/>
        </pc:sldMkLst>
        <pc:picChg chg="add">
          <ac:chgData name="Brenda Witzier" userId="98ecefce-f155-4ce6-b3e0-e67cfcb2596f" providerId="ADAL" clId="{9784DC0C-8B26-4470-9262-A4A519C424F5}" dt="2022-12-09T14:45:52.282" v="8"/>
          <ac:picMkLst>
            <pc:docMk/>
            <pc:sldMk cId="4211548135" sldId="316"/>
            <ac:picMk id="4" creationId="{812F367E-2564-84A8-651B-AA5DABC18F33}"/>
          </ac:picMkLst>
        </pc:picChg>
      </pc:sldChg>
      <pc:sldChg chg="add">
        <pc:chgData name="Brenda Witzier" userId="98ecefce-f155-4ce6-b3e0-e67cfcb2596f" providerId="ADAL" clId="{9784DC0C-8B26-4470-9262-A4A519C424F5}" dt="2022-12-09T14:46:03.656" v="9"/>
        <pc:sldMkLst>
          <pc:docMk/>
          <pc:sldMk cId="3637729380" sldId="317"/>
        </pc:sldMkLst>
      </pc:sldChg>
      <pc:sldChg chg="add">
        <pc:chgData name="Brenda Witzier" userId="98ecefce-f155-4ce6-b3e0-e67cfcb2596f" providerId="ADAL" clId="{9784DC0C-8B26-4470-9262-A4A519C424F5}" dt="2022-12-09T14:49:39.636" v="11"/>
        <pc:sldMkLst>
          <pc:docMk/>
          <pc:sldMk cId="1901885112" sldId="318"/>
        </pc:sldMkLst>
      </pc:sldChg>
    </pc:docChg>
  </pc:docChgLst>
  <pc:docChgLst>
    <pc:chgData name="Brenda Witzier" userId="98ecefce-f155-4ce6-b3e0-e67cfcb2596f" providerId="ADAL" clId="{9F188C76-C543-44B4-94BC-861670303109}"/>
    <pc:docChg chg="custSel delSld modSld">
      <pc:chgData name="Brenda Witzier" userId="98ecefce-f155-4ce6-b3e0-e67cfcb2596f" providerId="ADAL" clId="{9F188C76-C543-44B4-94BC-861670303109}" dt="2024-01-16T15:37:20.659" v="378" actId="404"/>
      <pc:docMkLst>
        <pc:docMk/>
      </pc:docMkLst>
      <pc:sldChg chg="modNotesTx">
        <pc:chgData name="Brenda Witzier" userId="98ecefce-f155-4ce6-b3e0-e67cfcb2596f" providerId="ADAL" clId="{9F188C76-C543-44B4-94BC-861670303109}" dt="2024-01-16T15:29:36.989" v="79"/>
        <pc:sldMkLst>
          <pc:docMk/>
          <pc:sldMk cId="1788499071" sldId="256"/>
        </pc:sldMkLst>
      </pc:sldChg>
      <pc:sldChg chg="modNotesTx">
        <pc:chgData name="Brenda Witzier" userId="98ecefce-f155-4ce6-b3e0-e67cfcb2596f" providerId="ADAL" clId="{9F188C76-C543-44B4-94BC-861670303109}" dt="2024-01-16T15:27:07.729" v="16" actId="20577"/>
        <pc:sldMkLst>
          <pc:docMk/>
          <pc:sldMk cId="2995593968" sldId="258"/>
        </pc:sldMkLst>
      </pc:sldChg>
      <pc:sldChg chg="modNotesTx">
        <pc:chgData name="Brenda Witzier" userId="98ecefce-f155-4ce6-b3e0-e67cfcb2596f" providerId="ADAL" clId="{9F188C76-C543-44B4-94BC-861670303109}" dt="2024-01-16T15:24:14.337" v="11" actId="20577"/>
        <pc:sldMkLst>
          <pc:docMk/>
          <pc:sldMk cId="370674585" sldId="259"/>
        </pc:sldMkLst>
      </pc:sldChg>
      <pc:sldChg chg="del">
        <pc:chgData name="Brenda Witzier" userId="98ecefce-f155-4ce6-b3e0-e67cfcb2596f" providerId="ADAL" clId="{9F188C76-C543-44B4-94BC-861670303109}" dt="2024-01-16T15:35:27.471" v="374" actId="47"/>
        <pc:sldMkLst>
          <pc:docMk/>
          <pc:sldMk cId="1795911041" sldId="261"/>
        </pc:sldMkLst>
      </pc:sldChg>
      <pc:sldChg chg="modNotesTx">
        <pc:chgData name="Brenda Witzier" userId="98ecefce-f155-4ce6-b3e0-e67cfcb2596f" providerId="ADAL" clId="{9F188C76-C543-44B4-94BC-861670303109}" dt="2024-01-16T15:32:26.191" v="92" actId="20577"/>
        <pc:sldMkLst>
          <pc:docMk/>
          <pc:sldMk cId="42082892" sldId="282"/>
        </pc:sldMkLst>
      </pc:sldChg>
      <pc:sldChg chg="modNotesTx">
        <pc:chgData name="Brenda Witzier" userId="98ecefce-f155-4ce6-b3e0-e67cfcb2596f" providerId="ADAL" clId="{9F188C76-C543-44B4-94BC-861670303109}" dt="2024-01-16T15:33:08.592" v="120" actId="20577"/>
        <pc:sldMkLst>
          <pc:docMk/>
          <pc:sldMk cId="1924091712" sldId="286"/>
        </pc:sldMkLst>
      </pc:sldChg>
      <pc:sldChg chg="modNotesTx">
        <pc:chgData name="Brenda Witzier" userId="98ecefce-f155-4ce6-b3e0-e67cfcb2596f" providerId="ADAL" clId="{9F188C76-C543-44B4-94BC-861670303109}" dt="2024-01-16T15:33:53.264" v="256" actId="20577"/>
        <pc:sldMkLst>
          <pc:docMk/>
          <pc:sldMk cId="1533694688" sldId="298"/>
        </pc:sldMkLst>
      </pc:sldChg>
      <pc:sldChg chg="modNotesTx">
        <pc:chgData name="Brenda Witzier" userId="98ecefce-f155-4ce6-b3e0-e67cfcb2596f" providerId="ADAL" clId="{9F188C76-C543-44B4-94BC-861670303109}" dt="2024-01-16T15:34:21.535" v="358" actId="20577"/>
        <pc:sldMkLst>
          <pc:docMk/>
          <pc:sldMk cId="1940632178" sldId="299"/>
        </pc:sldMkLst>
      </pc:sldChg>
      <pc:sldChg chg="modNotesTx">
        <pc:chgData name="Brenda Witzier" userId="98ecefce-f155-4ce6-b3e0-e67cfcb2596f" providerId="ADAL" clId="{9F188C76-C543-44B4-94BC-861670303109}" dt="2024-01-16T15:35:05.595" v="373" actId="20577"/>
        <pc:sldMkLst>
          <pc:docMk/>
          <pc:sldMk cId="128539396" sldId="301"/>
        </pc:sldMkLst>
      </pc:sldChg>
      <pc:sldChg chg="modNotesTx">
        <pc:chgData name="Brenda Witzier" userId="98ecefce-f155-4ce6-b3e0-e67cfcb2596f" providerId="ADAL" clId="{9F188C76-C543-44B4-94BC-861670303109}" dt="2024-01-16T15:29:13.333" v="77" actId="20577"/>
        <pc:sldMkLst>
          <pc:docMk/>
          <pc:sldMk cId="2890931677" sldId="305"/>
        </pc:sldMkLst>
      </pc:sldChg>
      <pc:sldChg chg="modSp mod modNotesTx">
        <pc:chgData name="Brenda Witzier" userId="98ecefce-f155-4ce6-b3e0-e67cfcb2596f" providerId="ADAL" clId="{9F188C76-C543-44B4-94BC-861670303109}" dt="2024-01-16T15:36:20.282" v="376" actId="207"/>
        <pc:sldMkLst>
          <pc:docMk/>
          <pc:sldMk cId="3148518364" sldId="306"/>
        </pc:sldMkLst>
        <pc:spChg chg="mod">
          <ac:chgData name="Brenda Witzier" userId="98ecefce-f155-4ce6-b3e0-e67cfcb2596f" providerId="ADAL" clId="{9F188C76-C543-44B4-94BC-861670303109}" dt="2024-01-16T15:36:20.282" v="376" actId="207"/>
          <ac:spMkLst>
            <pc:docMk/>
            <pc:sldMk cId="3148518364" sldId="306"/>
            <ac:spMk id="3" creationId="{EEEF6093-CB5E-E8F5-10F0-3FA4C805FEB6}"/>
          </ac:spMkLst>
        </pc:spChg>
      </pc:sldChg>
      <pc:sldChg chg="modNotesTx">
        <pc:chgData name="Brenda Witzier" userId="98ecefce-f155-4ce6-b3e0-e67cfcb2596f" providerId="ADAL" clId="{9F188C76-C543-44B4-94BC-861670303109}" dt="2024-01-16T15:26:06.426" v="13" actId="20577"/>
        <pc:sldMkLst>
          <pc:docMk/>
          <pc:sldMk cId="2420883156" sldId="308"/>
        </pc:sldMkLst>
      </pc:sldChg>
      <pc:sldChg chg="modSp mod">
        <pc:chgData name="Brenda Witzier" userId="98ecefce-f155-4ce6-b3e0-e67cfcb2596f" providerId="ADAL" clId="{9F188C76-C543-44B4-94BC-861670303109}" dt="2024-01-16T15:37:20.659" v="378" actId="404"/>
        <pc:sldMkLst>
          <pc:docMk/>
          <pc:sldMk cId="1096950203" sldId="309"/>
        </pc:sldMkLst>
        <pc:spChg chg="mod">
          <ac:chgData name="Brenda Witzier" userId="98ecefce-f155-4ce6-b3e0-e67cfcb2596f" providerId="ADAL" clId="{9F188C76-C543-44B4-94BC-861670303109}" dt="2024-01-16T15:37:20.659" v="378" actId="404"/>
          <ac:spMkLst>
            <pc:docMk/>
            <pc:sldMk cId="1096950203" sldId="309"/>
            <ac:spMk id="2" creationId="{00000000-0000-0000-0000-000000000000}"/>
          </ac:spMkLst>
        </pc:spChg>
      </pc:sldChg>
      <pc:sldChg chg="modNotesTx">
        <pc:chgData name="Brenda Witzier" userId="98ecefce-f155-4ce6-b3e0-e67cfcb2596f" providerId="ADAL" clId="{9F188C76-C543-44B4-94BC-861670303109}" dt="2024-01-16T15:28:51.195" v="19"/>
        <pc:sldMkLst>
          <pc:docMk/>
          <pc:sldMk cId="3997044415"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061F3BF-90B3-489E-B856-5CE80E26C955}" type="datetimeFigureOut">
              <a:rPr lang="nl-NL" smtClean="0"/>
              <a:t>24-1-2024</a:t>
            </a:fld>
            <a:endParaRPr lang="nl-NL"/>
          </a:p>
        </p:txBody>
      </p:sp>
      <p:sp>
        <p:nvSpPr>
          <p:cNvPr id="4" name="Tijdelijke aanduiding voor dia-afbeelding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3F35E08-8E09-4C0F-9D41-681339C5BBB0}" type="slidenum">
              <a:rPr lang="nl-NL" smtClean="0"/>
              <a:t>‹nr.›</a:t>
            </a:fld>
            <a:endParaRPr lang="nl-NL"/>
          </a:p>
        </p:txBody>
      </p:sp>
    </p:spTree>
    <p:extLst>
      <p:ext uri="{BB962C8B-B14F-4D97-AF65-F5344CB8AC3E}">
        <p14:creationId xmlns:p14="http://schemas.microsoft.com/office/powerpoint/2010/main" val="10144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Voorstellen; vertel iets over jezelf en je bedrijf, hou het eenvoudig en niet te technisch</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Geef aan of je vragen tijdens je verhaal wil of achteraf</a:t>
            </a:r>
          </a:p>
          <a:p>
            <a:endParaRPr lang="nl-NL" baseline="0" dirty="0"/>
          </a:p>
          <a:p>
            <a:endParaRPr lang="nl-NL" baseline="0" dirty="0"/>
          </a:p>
          <a:p>
            <a:r>
              <a:rPr lang="nl-NL" baseline="0" dirty="0"/>
              <a:t>Tip, vraag: </a:t>
            </a:r>
          </a:p>
          <a:p>
            <a:r>
              <a:rPr lang="nl-NL" baseline="0" dirty="0"/>
              <a:t>Heeft een van de kinderen een ouder of bekende die in koudetechniek werkt?</a:t>
            </a: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a:t>
            </a:fld>
            <a:endParaRPr lang="nl-NL"/>
          </a:p>
        </p:txBody>
      </p:sp>
    </p:spTree>
    <p:extLst>
      <p:ext uri="{BB962C8B-B14F-4D97-AF65-F5344CB8AC3E}">
        <p14:creationId xmlns:p14="http://schemas.microsoft.com/office/powerpoint/2010/main" val="324715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Maar de bekendste toepassing van koudetechniek</a:t>
            </a:r>
            <a:r>
              <a:rPr lang="nl-NL" sz="1200" kern="1200" baseline="0" dirty="0">
                <a:solidFill>
                  <a:schemeClr val="tx1"/>
                </a:solidFill>
                <a:effectLst/>
                <a:latin typeface="+mn-lt"/>
                <a:ea typeface="+mn-ea"/>
                <a:cs typeface="+mn-cs"/>
              </a:rPr>
              <a:t> is de koelkast. Net als bij het voorbeeld van de appels </a:t>
            </a:r>
            <a:r>
              <a:rPr lang="nl-NL" sz="1200" kern="1200" dirty="0">
                <a:solidFill>
                  <a:schemeClr val="tx1"/>
                </a:solidFill>
                <a:effectLst/>
                <a:latin typeface="+mn-lt"/>
                <a:ea typeface="+mn-ea"/>
                <a:cs typeface="+mn-cs"/>
              </a:rPr>
              <a:t>blijft eten</a:t>
            </a:r>
            <a:r>
              <a:rPr lang="nl-NL" sz="1200" kern="1200" baseline="0" dirty="0">
                <a:solidFill>
                  <a:schemeClr val="tx1"/>
                </a:solidFill>
                <a:effectLst/>
                <a:latin typeface="+mn-lt"/>
                <a:ea typeface="+mn-ea"/>
                <a:cs typeface="+mn-cs"/>
              </a:rPr>
              <a:t> en drinken</a:t>
            </a:r>
            <a:r>
              <a:rPr lang="nl-NL" sz="1200" kern="1200" dirty="0">
                <a:solidFill>
                  <a:schemeClr val="tx1"/>
                </a:solidFill>
                <a:effectLst/>
                <a:latin typeface="+mn-lt"/>
                <a:ea typeface="+mn-ea"/>
                <a:cs typeface="+mn-cs"/>
              </a:rPr>
              <a:t> in een koelkast langer vers en houdbaar.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kunt nu iets</a:t>
            </a:r>
            <a:r>
              <a:rPr lang="nl-NL" sz="1200" kern="1200" baseline="0" dirty="0">
                <a:solidFill>
                  <a:schemeClr val="tx1"/>
                </a:solidFill>
                <a:effectLst/>
                <a:latin typeface="+mn-lt"/>
                <a:ea typeface="+mn-ea"/>
                <a:cs typeface="+mn-cs"/>
              </a:rPr>
              <a:t> vertellen over de techniek van de koelkast. Let op, verzand niet in technische details. </a:t>
            </a:r>
          </a:p>
          <a:p>
            <a:endParaRPr lang="nl-NL" sz="1200" kern="1200" baseline="0" dirty="0">
              <a:solidFill>
                <a:schemeClr val="tx1"/>
              </a:solidFill>
              <a:effectLst/>
              <a:latin typeface="+mn-lt"/>
              <a:ea typeface="+mn-ea"/>
              <a:cs typeface="+mn-cs"/>
            </a:endParaRPr>
          </a:p>
          <a:p>
            <a:r>
              <a:rPr lang="nl-NL" sz="1200" kern="1200" baseline="0" dirty="0">
                <a:solidFill>
                  <a:schemeClr val="tx1"/>
                </a:solidFill>
                <a:effectLst/>
                <a:latin typeface="+mn-lt"/>
                <a:ea typeface="+mn-ea"/>
                <a:cs typeface="+mn-cs"/>
              </a:rPr>
              <a:t>Bijvoorbeeld zie tekst hieronder.</a:t>
            </a:r>
          </a:p>
          <a:p>
            <a:endParaRPr lang="nl-NL" sz="1200" kern="1200" baseline="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Vaak wordt er gedacht dat een koelkast koude lucht in een ruimte blaast. Dit is onjuist. Een koelkast koelt niet door koude lucht in een ruimte te blazen, een koelkast voert warmte af. Deze warmte wordt uit eten en drinken gehaald en afgevoerd naar de omgeving. </a:t>
            </a:r>
            <a:endParaRPr lang="nl-NL" sz="1200" kern="1200" baseline="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is niet moeilijk om het ‘koelprincipe van de koelkast’ zelf te ervaren. Denk maar eens aan een mooie zomerse dag aan zee. Je hebt net gezwommen en wanneer op je strandstoel ligt, begin je te rillen, hoewel het 30°C is!</a:t>
            </a:r>
          </a:p>
          <a:p>
            <a:r>
              <a:rPr lang="nl-NL" sz="1200" kern="1200" dirty="0">
                <a:solidFill>
                  <a:schemeClr val="tx1"/>
                </a:solidFill>
                <a:effectLst/>
                <a:latin typeface="+mn-lt"/>
                <a:ea typeface="+mn-ea"/>
                <a:cs typeface="+mn-cs"/>
              </a:rPr>
              <a:t>De reden dat je het koud krijgt is omdat het water, wanneer het verdampt van de huid, warmte-energie onttrekt van je lichaam. Het gevolg hiervan is dat je het koud krijgt. Dit is, eenvoudig uitgelegd, hetzelfde principe dat in koelkasten wordt toegepast.</a:t>
            </a:r>
          </a:p>
          <a:p>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10</a:t>
            </a:fld>
            <a:endParaRPr lang="nl-NL"/>
          </a:p>
        </p:txBody>
      </p:sp>
    </p:spTree>
    <p:extLst>
      <p:ext uri="{BB962C8B-B14F-4D97-AF65-F5344CB8AC3E}">
        <p14:creationId xmlns:p14="http://schemas.microsoft.com/office/powerpoint/2010/main" val="387800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airconditioner werkt van binnen eigenlijk volgens hetzelfde principe als een koelkast. Let op, ook hier geldt:</a:t>
            </a:r>
            <a:r>
              <a:rPr lang="nl-NL" sz="1200" kern="1200" baseline="0" dirty="0">
                <a:solidFill>
                  <a:schemeClr val="tx1"/>
                </a:solidFill>
                <a:effectLst/>
                <a:latin typeface="+mn-lt"/>
                <a:ea typeface="+mn-ea"/>
                <a:cs typeface="+mn-cs"/>
              </a:rPr>
              <a:t> houd rekening met de doelgroep.</a:t>
            </a:r>
            <a:r>
              <a:rPr lang="nl-NL"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Bijvoorbeeld zie tekst hieronder.</a:t>
            </a:r>
          </a:p>
          <a:p>
            <a:endParaRPr lang="nl-NL" sz="1200" b="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plaats van enkel een kleine ruimte te koelen, koelt een airconditioner een hele kamer, huis, winkel of kantoorgebouw.</a:t>
            </a:r>
          </a:p>
          <a:p>
            <a:r>
              <a:rPr lang="nl-NL" sz="1200" kern="1200" dirty="0">
                <a:solidFill>
                  <a:schemeClr val="tx1"/>
                </a:solidFill>
                <a:effectLst/>
                <a:latin typeface="+mn-lt"/>
                <a:ea typeface="+mn-ea"/>
                <a:cs typeface="+mn-cs"/>
              </a:rPr>
              <a:t>Een airconditioner zuigt (warme) lucht aan en leidt die door een ruimte waar vloeistof wordt verdampt. De warmte uit de lucht wordt tijdens het verdampen meegenomen en vervolgens komt er koele lucht uit de airconditioner.</a:t>
            </a:r>
          </a:p>
          <a:p>
            <a:r>
              <a:rPr lang="nl-NL" sz="1200" kern="1200" dirty="0">
                <a:solidFill>
                  <a:schemeClr val="tx1"/>
                </a:solidFill>
                <a:effectLst/>
                <a:latin typeface="+mn-lt"/>
                <a:ea typeface="+mn-ea"/>
                <a:cs typeface="+mn-cs"/>
              </a:rPr>
              <a:t>Tijdens dit proces kan er vocht aan de lucht worden onttrokken, zodat de airconditioner de lucht niet alleen koelt maar ook droogt. </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11</a:t>
            </a:fld>
            <a:endParaRPr lang="nl-NL"/>
          </a:p>
        </p:txBody>
      </p:sp>
    </p:spTree>
    <p:extLst>
      <p:ext uri="{BB962C8B-B14F-4D97-AF65-F5344CB8AC3E}">
        <p14:creationId xmlns:p14="http://schemas.microsoft.com/office/powerpoint/2010/main" val="199039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Zoals je ziet is koudetechniek overal! Hier kun je nog een aantal toepassingen</a:t>
            </a:r>
            <a:r>
              <a:rPr lang="nl-NL" sz="1200" kern="1200" baseline="0" dirty="0">
                <a:solidFill>
                  <a:schemeClr val="tx1"/>
                </a:solidFill>
                <a:effectLst/>
                <a:latin typeface="+mn-lt"/>
                <a:ea typeface="+mn-ea"/>
                <a:cs typeface="+mn-cs"/>
              </a:rPr>
              <a:t> noemen uit het dagelijks leven.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Soms is het duidelijk zichtbaar zoals in de supermarkt of de koelkast thuis, maar soms is het ook minder zichtbaar. Wist je dat je niet zou kunnen </a:t>
            </a:r>
            <a:r>
              <a:rPr lang="nl-NL" sz="1200" kern="1200" dirty="0" err="1">
                <a:solidFill>
                  <a:schemeClr val="tx1"/>
                </a:solidFill>
                <a:effectLst/>
                <a:latin typeface="+mn-lt"/>
                <a:ea typeface="+mn-ea"/>
                <a:cs typeface="+mn-cs"/>
              </a:rPr>
              <a:t>WhatsAppen</a:t>
            </a:r>
            <a:r>
              <a:rPr lang="nl-NL" sz="1200" kern="1200" dirty="0">
                <a:solidFill>
                  <a:schemeClr val="tx1"/>
                </a:solidFill>
                <a:effectLst/>
                <a:latin typeface="+mn-lt"/>
                <a:ea typeface="+mn-ea"/>
                <a:cs typeface="+mn-cs"/>
              </a:rPr>
              <a:t> zonder koudetechniek?</a:t>
            </a:r>
          </a:p>
          <a:p>
            <a:r>
              <a:rPr lang="nl-NL" sz="1200" kern="1200" dirty="0">
                <a:solidFill>
                  <a:schemeClr val="tx1"/>
                </a:solidFill>
                <a:effectLst/>
                <a:latin typeface="+mn-lt"/>
                <a:ea typeface="+mn-ea"/>
                <a:cs typeface="+mn-cs"/>
              </a:rPr>
              <a:t>Jouw activiteiten op WhatsApp worden opgeslagen op een server. Deze servers worden ondergebracht in een datacenter.</a:t>
            </a:r>
          </a:p>
          <a:p>
            <a:r>
              <a:rPr lang="nl-NL" sz="1200" kern="1200" dirty="0">
                <a:solidFill>
                  <a:schemeClr val="tx1"/>
                </a:solidFill>
                <a:effectLst/>
                <a:latin typeface="+mn-lt"/>
                <a:ea typeface="+mn-ea"/>
                <a:cs typeface="+mn-cs"/>
              </a:rPr>
              <a:t>Deze servers  geven  veel  warmte af aan hun omgeving, daarom moet een datacenter goed gekoeld worden!</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12</a:t>
            </a:fld>
            <a:endParaRPr lang="nl-NL"/>
          </a:p>
        </p:txBody>
      </p:sp>
    </p:spTree>
    <p:extLst>
      <p:ext uri="{BB962C8B-B14F-4D97-AF65-F5344CB8AC3E}">
        <p14:creationId xmlns:p14="http://schemas.microsoft.com/office/powerpoint/2010/main" val="84905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Koeling speelt een belangrijke rol in de wereldwijde strijd tegen klimaatverandering. </a:t>
            </a:r>
            <a:r>
              <a:rPr lang="nl-NL" sz="1200" b="0" i="0" u="none" strike="noStrike" kern="1200" baseline="0" dirty="0">
                <a:solidFill>
                  <a:schemeClr val="tx1"/>
                </a:solidFill>
                <a:latin typeface="+mn-lt"/>
                <a:ea typeface="+mn-ea"/>
                <a:cs typeface="+mn-cs"/>
              </a:rPr>
              <a:t>De dikte van de ozonlaag is vooral sinds de jaren tachtig van de twintigste eeuw afgenomen. De ozonafbraak wordt voornamelijk veroorzaakt door het chloor uit </a:t>
            </a:r>
            <a:r>
              <a:rPr lang="nl-NL" sz="1200" b="0" i="0" u="none" strike="noStrike" kern="1200" baseline="0" dirty="0" err="1">
                <a:solidFill>
                  <a:schemeClr val="tx1"/>
                </a:solidFill>
                <a:latin typeface="+mn-lt"/>
                <a:ea typeface="+mn-ea"/>
                <a:cs typeface="+mn-cs"/>
              </a:rPr>
              <a:t>CFK’s</a:t>
            </a:r>
            <a:r>
              <a:rPr lang="nl-NL" sz="1200" b="0" i="0" u="none" strike="noStrike" kern="1200" baseline="0" dirty="0">
                <a:solidFill>
                  <a:schemeClr val="tx1"/>
                </a:solidFill>
                <a:latin typeface="+mn-lt"/>
                <a:ea typeface="+mn-ea"/>
                <a:cs typeface="+mn-cs"/>
              </a:rPr>
              <a:t>, stoffen die onder meer in koelkasten, piepschuim en spuitbussen werd verwerkt. </a:t>
            </a:r>
            <a:r>
              <a:rPr lang="nl-NL" sz="1200" b="0" i="0" kern="1200" dirty="0">
                <a:solidFill>
                  <a:schemeClr val="tx1"/>
                </a:solidFill>
                <a:effectLst/>
                <a:latin typeface="+mn-lt"/>
                <a:ea typeface="+mn-ea"/>
                <a:cs typeface="+mn-cs"/>
              </a:rPr>
              <a:t>Nieuwe wetgeving richt</a:t>
            </a:r>
            <a:r>
              <a:rPr lang="nl-NL" sz="1200" b="0" i="0" kern="1200" baseline="0" dirty="0">
                <a:solidFill>
                  <a:schemeClr val="tx1"/>
                </a:solidFill>
                <a:effectLst/>
                <a:latin typeface="+mn-lt"/>
                <a:ea typeface="+mn-ea"/>
                <a:cs typeface="+mn-cs"/>
              </a:rPr>
              <a:t> zich op het </a:t>
            </a:r>
            <a:r>
              <a:rPr lang="nl-NL" sz="1200" b="0" i="0" kern="1200" baseline="0" dirty="0" err="1">
                <a:solidFill>
                  <a:schemeClr val="tx1"/>
                </a:solidFill>
                <a:effectLst/>
                <a:latin typeface="+mn-lt"/>
                <a:ea typeface="+mn-ea"/>
                <a:cs typeface="+mn-cs"/>
              </a:rPr>
              <a:t>uitfaseren</a:t>
            </a:r>
            <a:r>
              <a:rPr lang="nl-NL" sz="1200" b="0" i="0" kern="1200" baseline="0" dirty="0">
                <a:solidFill>
                  <a:schemeClr val="tx1"/>
                </a:solidFill>
                <a:effectLst/>
                <a:latin typeface="+mn-lt"/>
                <a:ea typeface="+mn-ea"/>
                <a:cs typeface="+mn-cs"/>
              </a:rPr>
              <a:t> van deze schadelijke koudemiddelen en</a:t>
            </a:r>
            <a:r>
              <a:rPr lang="nl-NL" sz="1200" b="0" i="0" kern="1200" dirty="0">
                <a:solidFill>
                  <a:schemeClr val="tx1"/>
                </a:solidFill>
                <a:effectLst/>
                <a:latin typeface="+mn-lt"/>
                <a:ea typeface="+mn-ea"/>
                <a:cs typeface="+mn-cs"/>
              </a:rPr>
              <a:t> dwingt om te kijken naar duurzame oplossingen. Gelukkig zijn er goede alternatieven die het milieu beschermen. Je kunt hier nog iets vertellen over synthetische en natuurlijke koudemiddelen, maar maak het niet te moeilijk!</a:t>
            </a:r>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13</a:t>
            </a:fld>
            <a:endParaRPr lang="nl-NL"/>
          </a:p>
        </p:txBody>
      </p:sp>
    </p:spTree>
    <p:extLst>
      <p:ext uri="{BB962C8B-B14F-4D97-AF65-F5344CB8AC3E}">
        <p14:creationId xmlns:p14="http://schemas.microsoft.com/office/powerpoint/2010/main" val="242815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de koudetechniek staan de ontwikkelingen nooit stil. Er wordt continu nagedacht over nieuwe toepassingen van koudetechniek die kunnen leiden tot succesvolle resultaten. Vertel eventueel iets over toepassingen van data, AI, sensoren of wat jouw bedrijf doet om te innoveren.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Laat zien dat ons vak zich ontwikkelt!</a:t>
            </a:r>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14</a:t>
            </a:fld>
            <a:endParaRPr lang="nl-NL"/>
          </a:p>
        </p:txBody>
      </p:sp>
    </p:spTree>
    <p:extLst>
      <p:ext uri="{BB962C8B-B14F-4D97-AF65-F5344CB8AC3E}">
        <p14:creationId xmlns:p14="http://schemas.microsoft.com/office/powerpoint/2010/main" val="146350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Koudetechniek is een relatief onbekend vakgebied ondanks de enorme impact die deze techniek op de maatschappij heeft. Binnen</a:t>
            </a:r>
            <a:r>
              <a:rPr lang="nl-NL" sz="1200" b="0" i="0" kern="1200" baseline="0" dirty="0">
                <a:solidFill>
                  <a:schemeClr val="tx1"/>
                </a:solidFill>
                <a:effectLst/>
                <a:latin typeface="+mn-lt"/>
                <a:ea typeface="+mn-ea"/>
                <a:cs typeface="+mn-cs"/>
              </a:rPr>
              <a:t> de koudetechniek zijn er hele leuke banen beschikbaar. </a:t>
            </a:r>
            <a:r>
              <a:rPr lang="nl-NL" dirty="0"/>
              <a:t>Een</a:t>
            </a:r>
            <a:r>
              <a:rPr lang="nl-NL" baseline="0" dirty="0"/>
              <a:t> </a:t>
            </a:r>
            <a:r>
              <a:rPr lang="nl-NL" baseline="0" dirty="0" err="1"/>
              <a:t>koudemonteur</a:t>
            </a:r>
            <a:r>
              <a:rPr lang="nl-NL" baseline="0" dirty="0"/>
              <a:t> zorgt er bijvoorbeeld voor dat </a:t>
            </a:r>
            <a:r>
              <a:rPr lang="nl-NL" baseline="0" dirty="0" err="1"/>
              <a:t>koudesystemen</a:t>
            </a:r>
            <a:r>
              <a:rPr lang="nl-NL" baseline="0" dirty="0"/>
              <a:t> blijven werken door onderhoudswerkzaamheden en reparaties uit te voeren. </a:t>
            </a:r>
            <a:r>
              <a:rPr lang="nl-NL" sz="1200" kern="1200" dirty="0">
                <a:solidFill>
                  <a:schemeClr val="tx1"/>
                </a:solidFill>
                <a:effectLst/>
                <a:latin typeface="+mn-lt"/>
                <a:ea typeface="+mn-ea"/>
                <a:cs typeface="+mn-cs"/>
              </a:rPr>
              <a:t>Een koudemonteur repareert en onderhoudt bijvoorbeeld de koudesystemen</a:t>
            </a:r>
            <a:r>
              <a:rPr lang="nl-NL" sz="1200" kern="1200" baseline="0" dirty="0">
                <a:solidFill>
                  <a:schemeClr val="tx1"/>
                </a:solidFill>
                <a:effectLst/>
                <a:latin typeface="+mn-lt"/>
                <a:ea typeface="+mn-ea"/>
                <a:cs typeface="+mn-cs"/>
              </a:rPr>
              <a:t> van </a:t>
            </a:r>
            <a:r>
              <a:rPr lang="nl-NL" sz="1200" kern="1200" dirty="0">
                <a:solidFill>
                  <a:schemeClr val="tx1"/>
                </a:solidFill>
                <a:effectLst/>
                <a:latin typeface="+mn-lt"/>
                <a:ea typeface="+mn-ea"/>
                <a:cs typeface="+mn-cs"/>
              </a:rPr>
              <a:t>ijsbanen en skipistes, koel- en vrieshuizen of koelvitrines in horeca en supermarkten.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Vertel iets over het beroep van koelmonteur, en/of andere beroepen in onze branche</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15</a:t>
            </a:fld>
            <a:endParaRPr lang="nl-NL"/>
          </a:p>
        </p:txBody>
      </p:sp>
    </p:spTree>
    <p:extLst>
      <p:ext uri="{BB962C8B-B14F-4D97-AF65-F5344CB8AC3E}">
        <p14:creationId xmlns:p14="http://schemas.microsoft.com/office/powerpoint/2010/main" val="35407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a:solidFill>
                  <a:schemeClr val="tx1"/>
                </a:solidFill>
                <a:effectLst/>
                <a:latin typeface="+mn-lt"/>
                <a:ea typeface="+mn-ea"/>
                <a:cs typeface="+mn-cs"/>
              </a:rPr>
              <a:t>Koudemonteurs</a:t>
            </a:r>
            <a:r>
              <a:rPr lang="nl-NL" sz="1200" kern="1200" dirty="0">
                <a:solidFill>
                  <a:schemeClr val="tx1"/>
                </a:solidFill>
                <a:effectLst/>
                <a:latin typeface="+mn-lt"/>
                <a:ea typeface="+mn-ea"/>
                <a:cs typeface="+mn-cs"/>
              </a:rPr>
              <a:t> zijn de helden die ervoor zorgen dat: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Wij zorgeloos met elkaar kunnen blijven appen.</a:t>
            </a:r>
          </a:p>
          <a:p>
            <a:r>
              <a:rPr lang="nl-NL" sz="1200" kern="1200" dirty="0">
                <a:solidFill>
                  <a:schemeClr val="tx1"/>
                </a:solidFill>
                <a:effectLst/>
                <a:latin typeface="+mn-lt"/>
                <a:ea typeface="+mn-ea"/>
                <a:cs typeface="+mn-cs"/>
              </a:rPr>
              <a:t>Wij op het terras heerlijk van een koud drankje kunnen genieten.</a:t>
            </a:r>
          </a:p>
          <a:p>
            <a:r>
              <a:rPr lang="nl-NL" sz="1200" kern="1200" dirty="0">
                <a:solidFill>
                  <a:schemeClr val="tx1"/>
                </a:solidFill>
                <a:effectLst/>
                <a:latin typeface="+mn-lt"/>
                <a:ea typeface="+mn-ea"/>
                <a:cs typeface="+mn-cs"/>
              </a:rPr>
              <a:t>Wij comfortabel op de bank kunnen chillen op hete, zomerse dagen.</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16</a:t>
            </a:fld>
            <a:endParaRPr lang="nl-NL"/>
          </a:p>
        </p:txBody>
      </p:sp>
    </p:spTree>
    <p:extLst>
      <p:ext uri="{BB962C8B-B14F-4D97-AF65-F5344CB8AC3E}">
        <p14:creationId xmlns:p14="http://schemas.microsoft.com/office/powerpoint/2010/main" val="305715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vooruitzichten op een baan in de koudetechniek zijn super, er is dringend behoefte aan </a:t>
            </a:r>
            <a:r>
              <a:rPr lang="nl-NL" sz="1200" kern="1200" dirty="0" err="1">
                <a:solidFill>
                  <a:schemeClr val="tx1"/>
                </a:solidFill>
                <a:effectLst/>
                <a:latin typeface="+mn-lt"/>
                <a:ea typeface="+mn-ea"/>
                <a:cs typeface="+mn-cs"/>
              </a:rPr>
              <a:t>koudetechnici</a:t>
            </a:r>
            <a:r>
              <a:rPr lang="nl-NL" sz="1200" kern="1200" dirty="0">
                <a:solidFill>
                  <a:schemeClr val="tx1"/>
                </a:solidFill>
                <a:effectLst/>
                <a:latin typeface="+mn-lt"/>
                <a:ea typeface="+mn-ea"/>
                <a:cs typeface="+mn-cs"/>
              </a:rPr>
              <a:t>. Banen genoeg dus!</a:t>
            </a:r>
          </a:p>
          <a:p>
            <a:r>
              <a:rPr lang="nl-NL" sz="1200" kern="1200" dirty="0">
                <a:solidFill>
                  <a:schemeClr val="tx1"/>
                </a:solidFill>
                <a:effectLst/>
                <a:latin typeface="+mn-lt"/>
                <a:ea typeface="+mn-ea"/>
                <a:cs typeface="+mn-cs"/>
              </a:rPr>
              <a:t>In de koudetechniek kom je op plekken die je anders nooit zou bezoeken. Als </a:t>
            </a:r>
            <a:r>
              <a:rPr lang="nl-NL" sz="1200" kern="1200" dirty="0" err="1">
                <a:solidFill>
                  <a:schemeClr val="tx1"/>
                </a:solidFill>
                <a:effectLst/>
                <a:latin typeface="+mn-lt"/>
                <a:ea typeface="+mn-ea"/>
                <a:cs typeface="+mn-cs"/>
              </a:rPr>
              <a:t>koudemonteur</a:t>
            </a:r>
            <a:r>
              <a:rPr lang="nl-NL" sz="1200" kern="1200" dirty="0">
                <a:solidFill>
                  <a:schemeClr val="tx1"/>
                </a:solidFill>
                <a:effectLst/>
                <a:latin typeface="+mn-lt"/>
                <a:ea typeface="+mn-ea"/>
                <a:cs typeface="+mn-cs"/>
              </a:rPr>
              <a:t> is het mogelijk dat</a:t>
            </a:r>
            <a:r>
              <a:rPr lang="nl-NL" sz="1200" kern="1200" baseline="0" dirty="0">
                <a:solidFill>
                  <a:schemeClr val="tx1"/>
                </a:solidFill>
                <a:effectLst/>
                <a:latin typeface="+mn-lt"/>
                <a:ea typeface="+mn-ea"/>
                <a:cs typeface="+mn-cs"/>
              </a:rPr>
              <a:t> je o.a. </a:t>
            </a:r>
            <a:r>
              <a:rPr lang="nl-NL" sz="1200" kern="1200" dirty="0">
                <a:solidFill>
                  <a:schemeClr val="tx1"/>
                </a:solidFill>
                <a:effectLst/>
                <a:latin typeface="+mn-lt"/>
                <a:ea typeface="+mn-ea"/>
                <a:cs typeface="+mn-cs"/>
              </a:rPr>
              <a:t>datacenters, vliegtuigen en schepen bezoekt tijdens het uitvoeren</a:t>
            </a:r>
            <a:r>
              <a:rPr lang="nl-NL" sz="1200" kern="1200" baseline="0" dirty="0">
                <a:solidFill>
                  <a:schemeClr val="tx1"/>
                </a:solidFill>
                <a:effectLst/>
                <a:latin typeface="+mn-lt"/>
                <a:ea typeface="+mn-ea"/>
                <a:cs typeface="+mn-cs"/>
              </a:rPr>
              <a:t> van je werk</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Daarnaast ben je lekker met je handen bezig en zijn er voldoende doorgroeimogelijkheden. En ook niet heel vervelend: werken in de koudetechniek verdient goed!</a:t>
            </a:r>
          </a:p>
          <a:p>
            <a:r>
              <a:rPr lang="nl-NL" sz="1200" kern="1200" dirty="0">
                <a:solidFill>
                  <a:schemeClr val="tx1"/>
                </a:solidFill>
                <a:effectLst/>
                <a:latin typeface="+mn-lt"/>
                <a:ea typeface="+mn-ea"/>
                <a:cs typeface="+mn-cs"/>
              </a:rPr>
              <a:t>Waar kun je terecht als je de </a:t>
            </a:r>
            <a:r>
              <a:rPr lang="nl-NL" sz="1200" kern="1200" dirty="0" err="1">
                <a:solidFill>
                  <a:schemeClr val="tx1"/>
                </a:solidFill>
                <a:effectLst/>
                <a:latin typeface="+mn-lt"/>
                <a:ea typeface="+mn-ea"/>
                <a:cs typeface="+mn-cs"/>
              </a:rPr>
              <a:t>koudtechniek</a:t>
            </a:r>
            <a:r>
              <a:rPr lang="nl-NL" sz="1200" kern="1200" dirty="0">
                <a:solidFill>
                  <a:schemeClr val="tx1"/>
                </a:solidFill>
                <a:effectLst/>
                <a:latin typeface="+mn-lt"/>
                <a:ea typeface="+mn-ea"/>
                <a:cs typeface="+mn-cs"/>
              </a:rPr>
              <a:t> in wilt: </a:t>
            </a:r>
          </a:p>
          <a:p>
            <a:r>
              <a:rPr lang="nl-NL" sz="1200" kern="1200" dirty="0">
                <a:solidFill>
                  <a:schemeClr val="tx1"/>
                </a:solidFill>
                <a:effectLst/>
                <a:latin typeface="+mn-lt"/>
                <a:ea typeface="+mn-ea"/>
                <a:cs typeface="+mn-cs"/>
              </a:rPr>
              <a:t>Op een aantal plaatsen in Nederland kun je op het mbo leren voor koudetechnisch monteur: Rotterdam, Ede, Den Bosch, Groningen, Amsterdam</a:t>
            </a:r>
          </a:p>
          <a:p>
            <a:r>
              <a:rPr lang="nl-NL" sz="1200" kern="1200" dirty="0">
                <a:solidFill>
                  <a:schemeClr val="tx1"/>
                </a:solidFill>
                <a:effectLst/>
                <a:latin typeface="+mn-lt"/>
                <a:ea typeface="+mn-ea"/>
                <a:cs typeface="+mn-cs"/>
              </a:rPr>
              <a:t>Daarnaast bieden steeds meer mbo opleidingen in de techniek de mogelijkheid om via een keuzedeel een stukje kennis op het gebied van koude/klimaat/warmtepomptechniek op te doen. Ook met een installatie, elektro of mechatronica opleiding kun je heel goed aan het werk in de koudetechniek. </a:t>
            </a:r>
          </a:p>
          <a:p>
            <a:r>
              <a:rPr lang="nl-NL" sz="1200" kern="1200" dirty="0">
                <a:solidFill>
                  <a:schemeClr val="tx1"/>
                </a:solidFill>
                <a:effectLst/>
                <a:latin typeface="+mn-lt"/>
                <a:ea typeface="+mn-ea"/>
                <a:cs typeface="+mn-cs"/>
              </a:rPr>
              <a:t>Je krijgt altijd de gelegenheid om te blijven leren!</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17</a:t>
            </a:fld>
            <a:endParaRPr lang="nl-NL"/>
          </a:p>
        </p:txBody>
      </p:sp>
    </p:spTree>
    <p:extLst>
      <p:ext uri="{BB962C8B-B14F-4D97-AF65-F5344CB8AC3E}">
        <p14:creationId xmlns:p14="http://schemas.microsoft.com/office/powerpoint/2010/main" val="776308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pagina kun je zelf naar wens invullen.</a:t>
            </a:r>
          </a:p>
          <a:p>
            <a:r>
              <a:rPr lang="nl-NL" dirty="0"/>
              <a:t>Hier is het aan jou om iets meer te vertellen over jezelf. Je kunt hier bijvoorbeeld je eigen logo of foto's van projecten waar je hebt gewerkt toevoegen</a:t>
            </a:r>
            <a:r>
              <a:rPr lang="nl-NL" baseline="0" dirty="0"/>
              <a:t> </a:t>
            </a:r>
            <a:r>
              <a:rPr lang="nl-NL" dirty="0"/>
              <a:t>je kunt hier uiteraard meerdere sheets voor gebruiken, (met dia toevoegen heb je gewoon een dia in de format)</a:t>
            </a:r>
          </a:p>
          <a:p>
            <a:endParaRPr lang="nl-NL" dirty="0"/>
          </a:p>
          <a:p>
            <a:r>
              <a:rPr lang="nl-NL" dirty="0"/>
              <a:t>Denk hierbij aan het volgende:</a:t>
            </a:r>
          </a:p>
          <a:p>
            <a:r>
              <a:rPr lang="nl-NL" dirty="0"/>
              <a:t>• Waar is jouw bedrijf in gespecialiseerd?</a:t>
            </a:r>
          </a:p>
          <a:p>
            <a:r>
              <a:rPr lang="nl-NL" dirty="0"/>
              <a:t>• Hoe ben</a:t>
            </a:r>
            <a:r>
              <a:rPr lang="nl-NL" baseline="0" dirty="0"/>
              <a:t> je</a:t>
            </a:r>
            <a:r>
              <a:rPr lang="nl-NL" dirty="0"/>
              <a:t> met koudetechniek in aanraking</a:t>
            </a:r>
          </a:p>
          <a:p>
            <a:r>
              <a:rPr lang="nl-NL" dirty="0"/>
              <a:t>  gekomen?</a:t>
            </a:r>
          </a:p>
          <a:p>
            <a:r>
              <a:rPr lang="nl-NL" dirty="0"/>
              <a:t>• Wat zijn leuke aspecten van het vakgebied?</a:t>
            </a:r>
          </a:p>
          <a:p>
            <a:endParaRPr lang="nl-NL" dirty="0"/>
          </a:p>
          <a:p>
            <a:r>
              <a:rPr lang="nl-NL" dirty="0"/>
              <a:t>Houd het kort en bondig! Geef</a:t>
            </a:r>
            <a:r>
              <a:rPr lang="nl-NL" baseline="0" dirty="0"/>
              <a:t> de leerling ruimte om vragen te stellen. </a:t>
            </a:r>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18</a:t>
            </a:fld>
            <a:endParaRPr lang="nl-NL"/>
          </a:p>
        </p:txBody>
      </p:sp>
    </p:spTree>
    <p:extLst>
      <p:ext uri="{BB962C8B-B14F-4D97-AF65-F5344CB8AC3E}">
        <p14:creationId xmlns:p14="http://schemas.microsoft.com/office/powerpoint/2010/main" val="403067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sluiten deze gastles af met een korte quiz. Succes!</a:t>
            </a:r>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19</a:t>
            </a:fld>
            <a:endParaRPr lang="nl-NL"/>
          </a:p>
        </p:txBody>
      </p:sp>
    </p:spTree>
    <p:extLst>
      <p:ext uri="{BB962C8B-B14F-4D97-AF65-F5344CB8AC3E}">
        <p14:creationId xmlns:p14="http://schemas.microsoft.com/office/powerpoint/2010/main" val="152734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baseline="0" dirty="0">
                <a:solidFill>
                  <a:schemeClr val="tx1"/>
                </a:solidFill>
                <a:effectLst/>
                <a:latin typeface="+mn-lt"/>
                <a:ea typeface="+mn-ea"/>
                <a:cs typeface="+mn-cs"/>
              </a:rPr>
              <a:t>Met koudetechniek kun je</a:t>
            </a:r>
            <a:r>
              <a:rPr lang="nl-NL" sz="1200" b="0" i="0" kern="1200" dirty="0">
                <a:solidFill>
                  <a:schemeClr val="tx1"/>
                </a:solidFill>
                <a:effectLst/>
                <a:latin typeface="+mn-lt"/>
                <a:ea typeface="+mn-ea"/>
                <a:cs typeface="+mn-cs"/>
              </a:rPr>
              <a:t> </a:t>
            </a:r>
            <a:r>
              <a:rPr lang="nl-NL" sz="1200" b="0" i="0" u="none" strike="noStrike" kern="1200" dirty="0">
                <a:solidFill>
                  <a:schemeClr val="tx1"/>
                </a:solidFill>
                <a:effectLst/>
                <a:latin typeface="+mn-lt"/>
                <a:ea typeface="+mn-ea"/>
                <a:cs typeface="+mn-cs"/>
              </a:rPr>
              <a:t>ruimtes</a:t>
            </a:r>
            <a:r>
              <a:rPr lang="nl-NL" sz="1200" b="0" i="0" kern="1200" dirty="0">
                <a:solidFill>
                  <a:schemeClr val="tx1"/>
                </a:solidFill>
                <a:effectLst/>
                <a:latin typeface="+mn-lt"/>
                <a:ea typeface="+mn-ea"/>
                <a:cs typeface="+mn-cs"/>
              </a:rPr>
              <a:t>, voorwerpen en stoffen afkoelen en koel houden. </a:t>
            </a:r>
            <a:r>
              <a:rPr lang="nl-NL" sz="1200" kern="1200" dirty="0">
                <a:solidFill>
                  <a:schemeClr val="tx1"/>
                </a:solidFill>
                <a:effectLst/>
                <a:latin typeface="+mn-lt"/>
                <a:ea typeface="+mn-ea"/>
                <a:cs typeface="+mn-cs"/>
              </a:rPr>
              <a:t>Bijna geen product in de wereld is gemaakt zonder techniek uit de koude- of klimaatsector. </a:t>
            </a:r>
          </a:p>
          <a:p>
            <a:r>
              <a:rPr lang="nl-NL" sz="1200" b="0" i="0" kern="1200" baseline="0" dirty="0">
                <a:solidFill>
                  <a:schemeClr val="tx1"/>
                </a:solidFill>
                <a:effectLst/>
                <a:latin typeface="+mn-lt"/>
                <a:ea typeface="+mn-ea"/>
                <a:cs typeface="+mn-cs"/>
              </a:rPr>
              <a:t>Vraag: Kunnen jullie enkele toepassingen van koudetechniek bedenken?</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a:t>
            </a:fld>
            <a:endParaRPr lang="nl-NL"/>
          </a:p>
        </p:txBody>
      </p:sp>
    </p:spTree>
    <p:extLst>
      <p:ext uri="{BB962C8B-B14F-4D97-AF65-F5344CB8AC3E}">
        <p14:creationId xmlns:p14="http://schemas.microsoft.com/office/powerpoint/2010/main" val="3903191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Antwoord</a:t>
            </a:r>
            <a:r>
              <a:rPr lang="nl-NL" sz="1200" kern="1200" baseline="0" dirty="0">
                <a:solidFill>
                  <a:schemeClr val="tx1"/>
                </a:solidFill>
                <a:effectLst/>
                <a:latin typeface="+mn-lt"/>
                <a:ea typeface="+mn-ea"/>
                <a:cs typeface="+mn-cs"/>
              </a:rPr>
              <a:t> is </a:t>
            </a:r>
            <a:r>
              <a:rPr lang="nl-NL" sz="1200" kern="1200" dirty="0">
                <a:solidFill>
                  <a:schemeClr val="tx1"/>
                </a:solidFill>
                <a:effectLst/>
                <a:latin typeface="+mn-lt"/>
                <a:ea typeface="+mn-ea"/>
                <a:cs typeface="+mn-cs"/>
              </a:rPr>
              <a:t>onjuist.</a:t>
            </a:r>
          </a:p>
          <a:p>
            <a:r>
              <a:rPr lang="nl-NL" sz="1200" kern="1200" dirty="0">
                <a:solidFill>
                  <a:schemeClr val="tx1"/>
                </a:solidFill>
                <a:effectLst/>
                <a:latin typeface="+mn-lt"/>
                <a:ea typeface="+mn-ea"/>
                <a:cs typeface="+mn-cs"/>
              </a:rPr>
              <a:t>Toelichting: Een koelkast koelt niet door koude lucht in een ruimte te blazen, maar voert warmte af.</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20</a:t>
            </a:fld>
            <a:endParaRPr lang="nl-NL"/>
          </a:p>
        </p:txBody>
      </p:sp>
    </p:spTree>
    <p:extLst>
      <p:ext uri="{BB962C8B-B14F-4D97-AF65-F5344CB8AC3E}">
        <p14:creationId xmlns:p14="http://schemas.microsoft.com/office/powerpoint/2010/main" val="3537585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Antwoord is juist.</a:t>
            </a:r>
          </a:p>
          <a:p>
            <a:r>
              <a:rPr lang="nl-NL" sz="1200" kern="1200" dirty="0">
                <a:solidFill>
                  <a:schemeClr val="tx1"/>
                </a:solidFill>
                <a:effectLst/>
                <a:latin typeface="+mn-lt"/>
                <a:ea typeface="+mn-ea"/>
                <a:cs typeface="+mn-cs"/>
              </a:rPr>
              <a:t>Toelichting: Denk maar aan het voorbeeld van de spuitbus.</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21</a:t>
            </a:fld>
            <a:endParaRPr lang="nl-NL"/>
          </a:p>
        </p:txBody>
      </p:sp>
    </p:spTree>
    <p:extLst>
      <p:ext uri="{BB962C8B-B14F-4D97-AF65-F5344CB8AC3E}">
        <p14:creationId xmlns:p14="http://schemas.microsoft.com/office/powerpoint/2010/main" val="227621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Antwoord:</a:t>
            </a:r>
            <a:r>
              <a:rPr lang="nl-NL" sz="1200" kern="1200" baseline="0" dirty="0">
                <a:solidFill>
                  <a:schemeClr val="tx1"/>
                </a:solidFill>
                <a:effectLst/>
                <a:latin typeface="+mn-lt"/>
                <a:ea typeface="+mn-ea"/>
                <a:cs typeface="+mn-cs"/>
              </a:rPr>
              <a:t> Het verdampt bij een lage temperatuur.</a:t>
            </a:r>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22</a:t>
            </a:fld>
            <a:endParaRPr lang="nl-NL"/>
          </a:p>
        </p:txBody>
      </p:sp>
    </p:spTree>
    <p:extLst>
      <p:ext uri="{BB962C8B-B14F-4D97-AF65-F5344CB8AC3E}">
        <p14:creationId xmlns:p14="http://schemas.microsoft.com/office/powerpoint/2010/main" val="227621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Antwoord:</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Ontvochtigen</a:t>
            </a:r>
            <a:r>
              <a:rPr lang="nl-NL" sz="1200" kern="1200" dirty="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23</a:t>
            </a:fld>
            <a:endParaRPr lang="nl-NL"/>
          </a:p>
        </p:txBody>
      </p:sp>
    </p:spTree>
    <p:extLst>
      <p:ext uri="{BB962C8B-B14F-4D97-AF65-F5344CB8AC3E}">
        <p14:creationId xmlns:p14="http://schemas.microsoft.com/office/powerpoint/2010/main" val="97990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Antwoord:</a:t>
            </a:r>
            <a:r>
              <a:rPr lang="nl-NL" sz="1200" kern="1200" baseline="0" dirty="0">
                <a:solidFill>
                  <a:schemeClr val="tx1"/>
                </a:solidFill>
                <a:effectLst/>
                <a:latin typeface="+mn-lt"/>
                <a:ea typeface="+mn-ea"/>
                <a:cs typeface="+mn-cs"/>
              </a:rPr>
              <a:t> Zorg dat de koelkast vol zit met producten. </a:t>
            </a:r>
            <a:r>
              <a:rPr lang="nl-NL" sz="1200" b="0" kern="1200" baseline="0" dirty="0">
                <a:solidFill>
                  <a:schemeClr val="tx1"/>
                </a:solidFill>
                <a:effectLst/>
                <a:latin typeface="+mn-lt"/>
                <a:ea typeface="+mn-ea"/>
                <a:cs typeface="+mn-cs"/>
              </a:rPr>
              <a:t>I</a:t>
            </a:r>
            <a:r>
              <a:rPr lang="nl-NL" sz="1200" b="0" i="0" kern="1200" dirty="0">
                <a:solidFill>
                  <a:schemeClr val="tx1"/>
                </a:solidFill>
                <a:effectLst/>
                <a:latin typeface="+mn-lt"/>
                <a:ea typeface="+mn-ea"/>
                <a:cs typeface="+mn-cs"/>
              </a:rPr>
              <a:t>n een</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volle koelkast kan minder warme lucht naar binnen stromen</a:t>
            </a:r>
            <a:r>
              <a:rPr lang="nl-NL" sz="1200" b="0" i="0" kern="1200" baseline="0" dirty="0">
                <a:solidFill>
                  <a:schemeClr val="tx1"/>
                </a:solidFill>
                <a:effectLst/>
                <a:latin typeface="+mn-lt"/>
                <a:ea typeface="+mn-ea"/>
                <a:cs typeface="+mn-cs"/>
              </a:rPr>
              <a:t> en is er </a:t>
            </a:r>
            <a:r>
              <a:rPr lang="nl-NL" sz="1200" b="0" i="0" kern="1200" dirty="0">
                <a:solidFill>
                  <a:schemeClr val="tx1"/>
                </a:solidFill>
                <a:effectLst/>
                <a:latin typeface="+mn-lt"/>
                <a:ea typeface="+mn-ea"/>
                <a:cs typeface="+mn-cs"/>
              </a:rPr>
              <a:t>dus minder elektriciteit nodig om de koelkast koud te houden. Het gevolg is een lagere energierekening! </a:t>
            </a:r>
            <a:endParaRPr lang="nl-NL" b="0"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24</a:t>
            </a:fld>
            <a:endParaRPr lang="nl-NL"/>
          </a:p>
        </p:txBody>
      </p:sp>
    </p:spTree>
    <p:extLst>
      <p:ext uri="{BB962C8B-B14F-4D97-AF65-F5344CB8AC3E}">
        <p14:creationId xmlns:p14="http://schemas.microsoft.com/office/powerpoint/2010/main" val="979901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25</a:t>
            </a:fld>
            <a:endParaRPr lang="nl-NL"/>
          </a:p>
        </p:txBody>
      </p:sp>
    </p:spTree>
    <p:extLst>
      <p:ext uri="{BB962C8B-B14F-4D97-AF65-F5344CB8AC3E}">
        <p14:creationId xmlns:p14="http://schemas.microsoft.com/office/powerpoint/2010/main" val="2460081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a:t>
            </a:r>
            <a:r>
              <a:rPr lang="nl-NL" dirty="0" err="1"/>
              <a:t>play</a:t>
            </a:r>
            <a:r>
              <a:rPr lang="nl-NL" dirty="0"/>
              <a:t> </a:t>
            </a:r>
            <a:r>
              <a:rPr lang="nl-NL" dirty="0" err="1"/>
              <a:t>it</a:t>
            </a:r>
            <a:r>
              <a:rPr lang="nl-NL" dirty="0"/>
              <a:t> cool spel is gemaakt om jongeren iets te leren over koude- en klimaattechniek. Met dit spel krijg je inzicht in 8 verschillende functies, 8 verschillende installaties en krijg je een beeld van een aantal verschillende klanten. Daarnaast het besef dat je door heel Nederland op heel verschillende plaatsen werkzaam kunt zijn. </a:t>
            </a:r>
          </a:p>
        </p:txBody>
      </p:sp>
      <p:sp>
        <p:nvSpPr>
          <p:cNvPr id="4" name="Tijdelijke aanduiding voor dianummer 3"/>
          <p:cNvSpPr>
            <a:spLocks noGrp="1"/>
          </p:cNvSpPr>
          <p:nvPr>
            <p:ph type="sldNum" sz="quarter" idx="5"/>
          </p:nvPr>
        </p:nvSpPr>
        <p:spPr/>
        <p:txBody>
          <a:bodyPr/>
          <a:lstStyle/>
          <a:p>
            <a:fld id="{C3F35E08-8E09-4C0F-9D41-681339C5BBB0}" type="slidenum">
              <a:rPr lang="nl-NL" smtClean="0"/>
              <a:t>26</a:t>
            </a:fld>
            <a:endParaRPr lang="nl-NL"/>
          </a:p>
        </p:txBody>
      </p:sp>
    </p:spTree>
    <p:extLst>
      <p:ext uri="{BB962C8B-B14F-4D97-AF65-F5344CB8AC3E}">
        <p14:creationId xmlns:p14="http://schemas.microsoft.com/office/powerpoint/2010/main" val="3496973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ook de handleiding van het spel</a:t>
            </a:r>
          </a:p>
          <a:p>
            <a:r>
              <a:rPr lang="nl-NL" dirty="0"/>
              <a:t>Benadruk dat je in de techniek ook moet samenwerken om een project gerealiseerd te krijgen, de taken moeten verdeeld worden en je bereikt het snelste en het beste een goed resultaat als je samenwerkt en goed communiceert. </a:t>
            </a:r>
          </a:p>
          <a:p>
            <a:endParaRPr lang="nl-NL" dirty="0"/>
          </a:p>
        </p:txBody>
      </p:sp>
      <p:sp>
        <p:nvSpPr>
          <p:cNvPr id="4" name="Tijdelijke aanduiding voor dianummer 3"/>
          <p:cNvSpPr>
            <a:spLocks noGrp="1"/>
          </p:cNvSpPr>
          <p:nvPr>
            <p:ph type="sldNum" sz="quarter" idx="5"/>
          </p:nvPr>
        </p:nvSpPr>
        <p:spPr/>
        <p:txBody>
          <a:bodyPr/>
          <a:lstStyle/>
          <a:p>
            <a:fld id="{C3F35E08-8E09-4C0F-9D41-681339C5BBB0}" type="slidenum">
              <a:rPr lang="nl-NL" smtClean="0"/>
              <a:t>27</a:t>
            </a:fld>
            <a:endParaRPr lang="nl-NL"/>
          </a:p>
        </p:txBody>
      </p:sp>
    </p:spTree>
    <p:extLst>
      <p:ext uri="{BB962C8B-B14F-4D97-AF65-F5344CB8AC3E}">
        <p14:creationId xmlns:p14="http://schemas.microsoft.com/office/powerpoint/2010/main" val="135110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Afsluiting en ‘huldiging’ van </a:t>
            </a:r>
            <a:r>
              <a:rPr lang="nl-NL"/>
              <a:t>het winnende team</a:t>
            </a:r>
          </a:p>
        </p:txBody>
      </p:sp>
      <p:sp>
        <p:nvSpPr>
          <p:cNvPr id="4" name="Tijdelijke aanduiding voor dianummer 3"/>
          <p:cNvSpPr>
            <a:spLocks noGrp="1"/>
          </p:cNvSpPr>
          <p:nvPr>
            <p:ph type="sldNum" sz="quarter" idx="5"/>
          </p:nvPr>
        </p:nvSpPr>
        <p:spPr/>
        <p:txBody>
          <a:bodyPr/>
          <a:lstStyle/>
          <a:p>
            <a:fld id="{C3F35E08-8E09-4C0F-9D41-681339C5BBB0}" type="slidenum">
              <a:rPr lang="nl-NL" smtClean="0"/>
              <a:t>28</a:t>
            </a:fld>
            <a:endParaRPr lang="nl-NL"/>
          </a:p>
        </p:txBody>
      </p:sp>
    </p:spTree>
    <p:extLst>
      <p:ext uri="{BB962C8B-B14F-4D97-AF65-F5344CB8AC3E}">
        <p14:creationId xmlns:p14="http://schemas.microsoft.com/office/powerpoint/2010/main" val="315100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wereld zonder</a:t>
            </a:r>
            <a:r>
              <a:rPr lang="nl-NL" baseline="0" dirty="0"/>
              <a:t> koudetechniek zou een stuk onaangenamer zijn. We zouden geen ijs kunnen eten tijdens de zomermaanden, nooit kunnen schaatsen op een schaatsbaan en buiten de oogstmaanden zouden we niet over lekker fruit beschikken.</a:t>
            </a:r>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3</a:t>
            </a:fld>
            <a:endParaRPr lang="nl-NL"/>
          </a:p>
        </p:txBody>
      </p:sp>
    </p:spTree>
    <p:extLst>
      <p:ext uri="{BB962C8B-B14F-4D97-AF65-F5344CB8AC3E}">
        <p14:creationId xmlns:p14="http://schemas.microsoft.com/office/powerpoint/2010/main" val="287990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Dit is wat we willen! En dit kunnen we bereiken met koudetechniek.</a:t>
            </a:r>
          </a:p>
          <a:p>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Leg uit dat je een aantal voorbeelden gaat laten zien van toepassingen van koudetechniek.</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4</a:t>
            </a:fld>
            <a:endParaRPr lang="nl-NL"/>
          </a:p>
        </p:txBody>
      </p:sp>
    </p:spTree>
    <p:extLst>
      <p:ext uri="{BB962C8B-B14F-4D97-AF65-F5344CB8AC3E}">
        <p14:creationId xmlns:p14="http://schemas.microsoft.com/office/powerpoint/2010/main" val="329612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baseline="0" dirty="0">
                <a:solidFill>
                  <a:schemeClr val="tx1"/>
                </a:solidFill>
                <a:effectLst/>
                <a:latin typeface="+mn-lt"/>
                <a:ea typeface="+mn-ea"/>
                <a:cs typeface="+mn-cs"/>
              </a:rPr>
              <a:t>Tip: neem een appel mee en vraag wanneer deze geplukt is en hoe het kan dat je deze nog vers kan 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Koudetechniek heeft veel invloed op ons dagelijks leven en heeft een grote rol in de voedselketen. Vroeger was het bijvoorbeeld onmogelijk</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om na de oogstmaanden augustus en september nog lekkere appels te kopen.</a:t>
            </a:r>
            <a:r>
              <a:rPr lang="nl-NL" sz="1200" b="0" i="0" kern="1200" baseline="0" dirty="0">
                <a:solidFill>
                  <a:schemeClr val="tx1"/>
                </a:solidFill>
                <a:effectLst/>
                <a:latin typeface="+mn-lt"/>
                <a:ea typeface="+mn-ea"/>
                <a:cs typeface="+mn-cs"/>
              </a:rPr>
              <a:t> De appels waren te rijp en oneetbaar. </a:t>
            </a:r>
            <a:r>
              <a:rPr lang="nl-NL" sz="1200" b="0" i="0" kern="1200" dirty="0">
                <a:solidFill>
                  <a:schemeClr val="tx1"/>
                </a:solidFill>
                <a:effectLst/>
                <a:latin typeface="+mn-lt"/>
                <a:ea typeface="+mn-ea"/>
                <a:cs typeface="+mn-cs"/>
              </a:rPr>
              <a:t>Nu liggen er bijna het hele jaar door knapperige appels in de supermarkten die nauwelijks in kwaliteit verschillen van pas geoogste appels.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Dit komt omdat</a:t>
            </a:r>
            <a:r>
              <a:rPr lang="nl-NL" sz="1200" b="0" i="0" kern="1200" baseline="0" dirty="0">
                <a:solidFill>
                  <a:schemeClr val="tx1"/>
                </a:solidFill>
                <a:effectLst/>
                <a:latin typeface="+mn-lt"/>
                <a:ea typeface="+mn-ea"/>
                <a:cs typeface="+mn-cs"/>
              </a:rPr>
              <a:t> na</a:t>
            </a:r>
            <a:r>
              <a:rPr lang="nl-NL" sz="1200" b="0" i="0" kern="1200" dirty="0">
                <a:solidFill>
                  <a:schemeClr val="tx1"/>
                </a:solidFill>
                <a:effectLst/>
                <a:latin typeface="+mn-lt"/>
                <a:ea typeface="+mn-ea"/>
                <a:cs typeface="+mn-cs"/>
              </a:rPr>
              <a:t> de oogst de</a:t>
            </a:r>
            <a:r>
              <a:rPr lang="nl-NL" sz="1200" b="0" i="0" kern="1200" baseline="0" dirty="0">
                <a:solidFill>
                  <a:schemeClr val="tx1"/>
                </a:solidFill>
                <a:effectLst/>
                <a:latin typeface="+mn-lt"/>
                <a:ea typeface="+mn-ea"/>
                <a:cs typeface="+mn-cs"/>
              </a:rPr>
              <a:t> appels</a:t>
            </a:r>
            <a:r>
              <a:rPr lang="nl-NL" sz="1200" b="0" i="0" kern="1200" dirty="0">
                <a:solidFill>
                  <a:schemeClr val="tx1"/>
                </a:solidFill>
                <a:effectLst/>
                <a:latin typeface="+mn-lt"/>
                <a:ea typeface="+mn-ea"/>
                <a:cs typeface="+mn-cs"/>
              </a:rPr>
              <a:t> direct in koelruimtes worden opgeslagen</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om de vruchtkwaliteit, die de vrucht bij de oogst had, zoveel mogelijk te behouden.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Denk hierbij aan:</a:t>
            </a:r>
            <a:br>
              <a:rPr lang="nl-NL" dirty="0"/>
            </a:br>
            <a:r>
              <a:rPr lang="nl-NL" sz="1200" b="0" i="0" kern="1200" dirty="0">
                <a:solidFill>
                  <a:schemeClr val="tx1"/>
                </a:solidFill>
                <a:effectLst/>
                <a:latin typeface="+mn-lt"/>
                <a:ea typeface="+mn-ea"/>
                <a:cs typeface="+mn-cs"/>
              </a:rPr>
              <a:t>• behoud van de kleur;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 behoud van de stevigheid;</a:t>
            </a:r>
            <a:br>
              <a:rPr lang="nl-NL" dirty="0"/>
            </a:br>
            <a:r>
              <a:rPr lang="nl-NL" sz="1200" b="0" i="0" kern="1200" dirty="0">
                <a:solidFill>
                  <a:schemeClr val="tx1"/>
                </a:solidFill>
                <a:effectLst/>
                <a:latin typeface="+mn-lt"/>
                <a:ea typeface="+mn-ea"/>
                <a:cs typeface="+mn-cs"/>
              </a:rPr>
              <a:t>• behoud van de smaak;</a:t>
            </a:r>
            <a:br>
              <a:rPr lang="nl-NL" dirty="0"/>
            </a:br>
            <a:r>
              <a:rPr lang="nl-NL" sz="1200" b="0" i="0" kern="1200" dirty="0">
                <a:solidFill>
                  <a:schemeClr val="tx1"/>
                </a:solidFill>
                <a:effectLst/>
                <a:latin typeface="+mn-lt"/>
                <a:ea typeface="+mn-ea"/>
                <a:cs typeface="+mn-cs"/>
              </a:rPr>
              <a:t>• behoud van de voedingswaarde.</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Door de vruchten te koelen wordt het rijpingsproces uitgesteld en kunnen ze heel lang mee. Zou</a:t>
            </a:r>
            <a:r>
              <a:rPr lang="nl-NL" sz="1200" b="0" i="0" kern="1200" baseline="0" dirty="0">
                <a:solidFill>
                  <a:schemeClr val="tx1"/>
                </a:solidFill>
                <a:effectLst/>
                <a:latin typeface="+mn-lt"/>
                <a:ea typeface="+mn-ea"/>
                <a:cs typeface="+mn-cs"/>
              </a:rPr>
              <a:t> dit niet gebeuren dan gaat het rijpingsproces door en dit heeft uiteindelijk een negatieve invloed op de kwaliteit van de vrucht. </a:t>
            </a:r>
            <a:r>
              <a:rPr lang="nl-NL" sz="1200" b="0" i="0" kern="1200" dirty="0">
                <a:solidFill>
                  <a:schemeClr val="tx1"/>
                </a:solidFill>
                <a:effectLst/>
                <a:latin typeface="+mn-lt"/>
                <a:ea typeface="+mn-ea"/>
                <a:cs typeface="+mn-cs"/>
              </a:rPr>
              <a:t>Uiteindelijk</a:t>
            </a:r>
            <a:r>
              <a:rPr lang="nl-NL" sz="1200" b="0" i="0" kern="1200" baseline="0" dirty="0">
                <a:solidFill>
                  <a:schemeClr val="tx1"/>
                </a:solidFill>
                <a:effectLst/>
                <a:latin typeface="+mn-lt"/>
                <a:ea typeface="+mn-ea"/>
                <a:cs typeface="+mn-cs"/>
              </a:rPr>
              <a:t> zal</a:t>
            </a:r>
            <a:r>
              <a:rPr lang="nl-NL" sz="1200" b="0" i="0" kern="1200" dirty="0">
                <a:solidFill>
                  <a:schemeClr val="tx1"/>
                </a:solidFill>
                <a:effectLst/>
                <a:latin typeface="+mn-lt"/>
                <a:ea typeface="+mn-ea"/>
                <a:cs typeface="+mn-cs"/>
              </a:rPr>
              <a:t> de vrucht gaan rotten en kan hij niet meer worden gegeten door ons</a:t>
            </a:r>
            <a:r>
              <a:rPr lang="nl-NL" sz="1200" b="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baseline="0" dirty="0">
                <a:solidFill>
                  <a:schemeClr val="tx1"/>
                </a:solidFill>
                <a:effectLst/>
                <a:latin typeface="+mn-lt"/>
                <a:ea typeface="+mn-ea"/>
                <a:cs typeface="+mn-cs"/>
              </a:rPr>
              <a:t>Eenmaal in de supermarkt </a:t>
            </a:r>
            <a:r>
              <a:rPr lang="nl-NL" sz="1200" b="0" i="0" kern="1200" dirty="0">
                <a:solidFill>
                  <a:schemeClr val="tx1"/>
                </a:solidFill>
                <a:effectLst/>
                <a:latin typeface="+mn-lt"/>
                <a:ea typeface="+mn-ea"/>
                <a:cs typeface="+mn-cs"/>
              </a:rPr>
              <a:t>zal het rijpingsproces weer</a:t>
            </a:r>
            <a:r>
              <a:rPr lang="nl-NL" sz="1200" b="0" i="0" kern="1200" baseline="0" dirty="0">
                <a:solidFill>
                  <a:schemeClr val="tx1"/>
                </a:solidFill>
                <a:effectLst/>
                <a:latin typeface="+mn-lt"/>
                <a:ea typeface="+mn-ea"/>
                <a:cs typeface="+mn-cs"/>
              </a:rPr>
              <a:t> op gang komen </a:t>
            </a:r>
            <a:r>
              <a:rPr lang="nl-NL" sz="1200" b="0" i="0" kern="1200" dirty="0">
                <a:solidFill>
                  <a:schemeClr val="tx1"/>
                </a:solidFill>
                <a:effectLst/>
                <a:latin typeface="+mn-lt"/>
                <a:ea typeface="+mn-ea"/>
                <a:cs typeface="+mn-cs"/>
              </a:rPr>
              <a:t>omdat ze niet meer op de juiste temperatuur bewaard worden. Dit geldt ook wanneer we de vruchten meenemen naar huis.</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5</a:t>
            </a:fld>
            <a:endParaRPr lang="nl-NL"/>
          </a:p>
        </p:txBody>
      </p:sp>
    </p:spTree>
    <p:extLst>
      <p:ext uri="{BB962C8B-B14F-4D97-AF65-F5344CB8AC3E}">
        <p14:creationId xmlns:p14="http://schemas.microsoft.com/office/powerpoint/2010/main" val="161587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a:t>
            </a:r>
            <a:r>
              <a:rPr lang="nl-NL" baseline="0" dirty="0"/>
              <a:t> friet moet goed worden gekoeld voordat het in de vrieskisten in de supermarkt ligt. Nadat de aardappels zijn gesneden, gesorteerd en voorgebakken worden de frietjes gekoeld naar +- 2 graden. Een deel gaat daarna de vriestunnel in om bij min 40 graden te worden diepgevroren.</a:t>
            </a:r>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6</a:t>
            </a:fld>
            <a:endParaRPr lang="nl-NL"/>
          </a:p>
        </p:txBody>
      </p:sp>
    </p:spTree>
    <p:extLst>
      <p:ext uri="{BB962C8B-B14F-4D97-AF65-F5344CB8AC3E}">
        <p14:creationId xmlns:p14="http://schemas.microsoft.com/office/powerpoint/2010/main" val="363511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Koudetechniek wordt bijvoorbeeld ook gebruikt voor het op de juiste temperatuur houden van medicijnen.</a:t>
            </a:r>
            <a:r>
              <a:rPr lang="nl-NL" sz="1200" b="0" i="0" kern="1200" baseline="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De uitroeiing van sommige ziektes (polio) is bijvoorbeeld mede</a:t>
            </a:r>
            <a:r>
              <a:rPr lang="nl-NL" sz="1200" b="0" i="0" kern="1200" baseline="0" dirty="0">
                <a:solidFill>
                  <a:schemeClr val="tx1"/>
                </a:solidFill>
                <a:effectLst/>
                <a:latin typeface="+mn-lt"/>
                <a:ea typeface="+mn-ea"/>
                <a:cs typeface="+mn-cs"/>
              </a:rPr>
              <a:t> te danken </a:t>
            </a:r>
            <a:r>
              <a:rPr lang="nl-NL" sz="1200" b="0" i="0" kern="1200" dirty="0">
                <a:solidFill>
                  <a:schemeClr val="tx1"/>
                </a:solidFill>
                <a:effectLst/>
                <a:latin typeface="+mn-lt"/>
                <a:ea typeface="+mn-ea"/>
                <a:cs typeface="+mn-cs"/>
              </a:rPr>
              <a:t>aan het gekoeld bewaren van vaccins. Als de</a:t>
            </a:r>
            <a:r>
              <a:rPr lang="nl-NL" sz="1200" b="0" i="0" kern="1200" baseline="0" dirty="0">
                <a:solidFill>
                  <a:schemeClr val="tx1"/>
                </a:solidFill>
                <a:effectLst/>
                <a:latin typeface="+mn-lt"/>
                <a:ea typeface="+mn-ea"/>
                <a:cs typeface="+mn-cs"/>
              </a:rPr>
              <a:t> medicijnen</a:t>
            </a:r>
            <a:r>
              <a:rPr lang="nl-NL" sz="1200" b="0" i="0" kern="1200" dirty="0">
                <a:solidFill>
                  <a:schemeClr val="tx1"/>
                </a:solidFill>
                <a:effectLst/>
                <a:latin typeface="+mn-lt"/>
                <a:ea typeface="+mn-ea"/>
                <a:cs typeface="+mn-cs"/>
              </a:rPr>
              <a:t> te warm worden, bederven ze. Als ze te koud worden, bevriest het water erin en kunnen ze hun</a:t>
            </a:r>
            <a:r>
              <a:rPr lang="nl-NL" sz="1200" b="0" i="0" kern="1200" baseline="0" dirty="0">
                <a:solidFill>
                  <a:schemeClr val="tx1"/>
                </a:solidFill>
                <a:effectLst/>
                <a:latin typeface="+mn-lt"/>
                <a:ea typeface="+mn-ea"/>
                <a:cs typeface="+mn-cs"/>
              </a:rPr>
              <a:t> functionaliteit verliezen. </a:t>
            </a:r>
          </a:p>
          <a:p>
            <a:endParaRPr lang="nl-NL" sz="1200" b="0" i="0" kern="1200" baseline="0" dirty="0">
              <a:solidFill>
                <a:schemeClr val="tx1"/>
              </a:solidFill>
              <a:effectLst/>
              <a:latin typeface="+mn-lt"/>
              <a:ea typeface="+mn-ea"/>
              <a:cs typeface="+mn-cs"/>
            </a:endParaRPr>
          </a:p>
          <a:p>
            <a:r>
              <a:rPr lang="nl-NL" sz="1200" b="0" i="0" kern="1200" baseline="0" dirty="0">
                <a:solidFill>
                  <a:schemeClr val="tx1"/>
                </a:solidFill>
                <a:effectLst/>
                <a:latin typeface="+mn-lt"/>
                <a:ea typeface="+mn-ea"/>
                <a:cs typeface="+mn-cs"/>
              </a:rPr>
              <a:t>Vraag: wie weet hoe koud de corona vaccins bewaart moesten blijven om goed te blijven (-80 graden), </a:t>
            </a:r>
          </a:p>
          <a:p>
            <a:r>
              <a:rPr lang="nl-NL" sz="1200" b="0" i="0" kern="1200" baseline="0" dirty="0">
                <a:solidFill>
                  <a:schemeClr val="tx1"/>
                </a:solidFill>
                <a:effectLst/>
                <a:latin typeface="+mn-lt"/>
                <a:ea typeface="+mn-ea"/>
                <a:cs typeface="+mn-cs"/>
              </a:rPr>
              <a:t>leg uit dat onze branche daar mooie producten voor heeft ontwikkeld. Je kunt bijvoorbeeld de </a:t>
            </a:r>
            <a:r>
              <a:rPr lang="nl-NL" sz="1200" b="0" i="0" kern="1200" baseline="0" dirty="0" err="1">
                <a:solidFill>
                  <a:schemeClr val="tx1"/>
                </a:solidFill>
                <a:effectLst/>
                <a:latin typeface="+mn-lt"/>
                <a:ea typeface="+mn-ea"/>
                <a:cs typeface="+mn-cs"/>
              </a:rPr>
              <a:t>shockfreezer</a:t>
            </a:r>
            <a:r>
              <a:rPr lang="nl-NL" sz="1200" b="0" i="0" kern="1200" baseline="0" dirty="0">
                <a:solidFill>
                  <a:schemeClr val="tx1"/>
                </a:solidFill>
                <a:effectLst/>
                <a:latin typeface="+mn-lt"/>
                <a:ea typeface="+mn-ea"/>
                <a:cs typeface="+mn-cs"/>
              </a:rPr>
              <a:t> noemen die ook in het Play </a:t>
            </a:r>
            <a:r>
              <a:rPr lang="nl-NL" sz="1200" b="0" i="0" kern="1200" baseline="0" dirty="0" err="1">
                <a:solidFill>
                  <a:schemeClr val="tx1"/>
                </a:solidFill>
                <a:effectLst/>
                <a:latin typeface="+mn-lt"/>
                <a:ea typeface="+mn-ea"/>
                <a:cs typeface="+mn-cs"/>
              </a:rPr>
              <a:t>it</a:t>
            </a:r>
            <a:r>
              <a:rPr lang="nl-NL" sz="1200" b="0" i="0" kern="1200" baseline="0" dirty="0">
                <a:solidFill>
                  <a:schemeClr val="tx1"/>
                </a:solidFill>
                <a:effectLst/>
                <a:latin typeface="+mn-lt"/>
                <a:ea typeface="+mn-ea"/>
                <a:cs typeface="+mn-cs"/>
              </a:rPr>
              <a:t> Cool spel zit</a:t>
            </a:r>
            <a:endParaRPr lang="nl-NL" dirty="0"/>
          </a:p>
          <a:p>
            <a:endParaRPr lang="nl-NL" dirty="0"/>
          </a:p>
        </p:txBody>
      </p:sp>
      <p:sp>
        <p:nvSpPr>
          <p:cNvPr id="4" name="Tijdelijke aanduiding voor dianummer 3"/>
          <p:cNvSpPr>
            <a:spLocks noGrp="1"/>
          </p:cNvSpPr>
          <p:nvPr>
            <p:ph type="sldNum" sz="quarter" idx="10"/>
          </p:nvPr>
        </p:nvSpPr>
        <p:spPr/>
        <p:txBody>
          <a:bodyPr/>
          <a:lstStyle/>
          <a:p>
            <a:fld id="{C3F35E08-8E09-4C0F-9D41-681339C5BBB0}" type="slidenum">
              <a:rPr lang="nl-NL" smtClean="0"/>
              <a:t>7</a:t>
            </a:fld>
            <a:endParaRPr lang="nl-NL"/>
          </a:p>
        </p:txBody>
      </p:sp>
    </p:spTree>
    <p:extLst>
      <p:ext uri="{BB962C8B-B14F-4D97-AF65-F5344CB8AC3E}">
        <p14:creationId xmlns:p14="http://schemas.microsoft.com/office/powerpoint/2010/main" val="265976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gekoelde toonbank in de winkel bij de kaasboer, de bakker, de slager, de snackbar etc. </a:t>
            </a:r>
          </a:p>
        </p:txBody>
      </p:sp>
      <p:sp>
        <p:nvSpPr>
          <p:cNvPr id="4" name="Tijdelijke aanduiding voor dianummer 3"/>
          <p:cNvSpPr>
            <a:spLocks noGrp="1"/>
          </p:cNvSpPr>
          <p:nvPr>
            <p:ph type="sldNum" sz="quarter" idx="5"/>
          </p:nvPr>
        </p:nvSpPr>
        <p:spPr/>
        <p:txBody>
          <a:bodyPr/>
          <a:lstStyle/>
          <a:p>
            <a:fld id="{C3F35E08-8E09-4C0F-9D41-681339C5BBB0}" type="slidenum">
              <a:rPr lang="nl-NL" smtClean="0"/>
              <a:t>8</a:t>
            </a:fld>
            <a:endParaRPr lang="nl-NL"/>
          </a:p>
        </p:txBody>
      </p:sp>
    </p:spTree>
    <p:extLst>
      <p:ext uri="{BB962C8B-B14F-4D97-AF65-F5344CB8AC3E}">
        <p14:creationId xmlns:p14="http://schemas.microsoft.com/office/powerpoint/2010/main" val="122948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hybride warmtepomp. Werkt samen met de gasketel. </a:t>
            </a:r>
          </a:p>
          <a:p>
            <a:r>
              <a:rPr lang="nl-NL" dirty="0"/>
              <a:t>Leg op eenvoudige wijze uit hoe dit werkt. </a:t>
            </a:r>
          </a:p>
          <a:p>
            <a:endParaRPr lang="nl-NL" dirty="0"/>
          </a:p>
          <a:p>
            <a:r>
              <a:rPr lang="nl-NL" dirty="0"/>
              <a:t>Let op dit plaatje zit ook in het spel</a:t>
            </a:r>
          </a:p>
        </p:txBody>
      </p:sp>
      <p:sp>
        <p:nvSpPr>
          <p:cNvPr id="4" name="Tijdelijke aanduiding voor dianummer 3"/>
          <p:cNvSpPr>
            <a:spLocks noGrp="1"/>
          </p:cNvSpPr>
          <p:nvPr>
            <p:ph type="sldNum" sz="quarter" idx="5"/>
          </p:nvPr>
        </p:nvSpPr>
        <p:spPr/>
        <p:txBody>
          <a:bodyPr/>
          <a:lstStyle/>
          <a:p>
            <a:fld id="{C3F35E08-8E09-4C0F-9D41-681339C5BBB0}" type="slidenum">
              <a:rPr lang="nl-NL" smtClean="0"/>
              <a:t>9</a:t>
            </a:fld>
            <a:endParaRPr lang="nl-NL"/>
          </a:p>
        </p:txBody>
      </p:sp>
    </p:spTree>
    <p:extLst>
      <p:ext uri="{BB962C8B-B14F-4D97-AF65-F5344CB8AC3E}">
        <p14:creationId xmlns:p14="http://schemas.microsoft.com/office/powerpoint/2010/main" val="81732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ED44576-C954-4854-A270-075279B5358A}" type="datetimeFigureOut">
              <a:rPr lang="nl-NL" smtClean="0"/>
              <a:t>24-1-2024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400021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D44576-C954-4854-A270-075279B5358A}" type="datetimeFigureOut">
              <a:rPr lang="nl-NL" smtClean="0"/>
              <a:t>24-1-2024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56279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D44576-C954-4854-A270-075279B5358A}" type="datetimeFigureOut">
              <a:rPr lang="nl-NL" smtClean="0"/>
              <a:t>24-1-2024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241046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D44576-C954-4854-A270-075279B5358A}" type="datetimeFigureOut">
              <a:rPr lang="nl-NL" smtClean="0"/>
              <a:t>24-1-2024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344189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D44576-C954-4854-A270-075279B5358A}" type="datetimeFigureOut">
              <a:rPr lang="nl-NL" smtClean="0"/>
              <a:t>24-1-2024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344621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D44576-C954-4854-A270-075279B5358A}" type="datetimeFigureOut">
              <a:rPr lang="nl-NL" smtClean="0"/>
              <a:t>24-1-2024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263300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D44576-C954-4854-A270-075279B5358A}" type="datetimeFigureOut">
              <a:rPr lang="nl-NL" smtClean="0"/>
              <a:t>24-1-2024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399473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D44576-C954-4854-A270-075279B5358A}" type="datetimeFigureOut">
              <a:rPr lang="nl-NL" smtClean="0"/>
              <a:t>24-1-2024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375155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D44576-C954-4854-A270-075279B5358A}" type="datetimeFigureOut">
              <a:rPr lang="nl-NL" smtClean="0"/>
              <a:t>24-1-2024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171034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D44576-C954-4854-A270-075279B5358A}" type="datetimeFigureOut">
              <a:rPr lang="nl-NL" smtClean="0"/>
              <a:t>24-1-2024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38817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D44576-C954-4854-A270-075279B5358A}" type="datetimeFigureOut">
              <a:rPr lang="nl-NL" smtClean="0"/>
              <a:t>24-1-2024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C9D83C-5D76-4B84-AC03-27BF21F8772D}" type="slidenum">
              <a:rPr lang="nl-NL" smtClean="0"/>
              <a:t>‹nr.›</a:t>
            </a:fld>
            <a:endParaRPr lang="nl-NL"/>
          </a:p>
        </p:txBody>
      </p:sp>
    </p:spTree>
    <p:extLst>
      <p:ext uri="{BB962C8B-B14F-4D97-AF65-F5344CB8AC3E}">
        <p14:creationId xmlns:p14="http://schemas.microsoft.com/office/powerpoint/2010/main" val="327921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ED44576-C954-4854-A270-075279B5358A}" type="datetimeFigureOut">
              <a:rPr lang="nl-NL" smtClean="0"/>
              <a:t>24-1-2024</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9D83C-5D76-4B84-AC03-27BF21F8772D}" type="slidenum">
              <a:rPr lang="nl-NL" smtClean="0"/>
              <a:t>‹nr.›</a:t>
            </a:fld>
            <a:endParaRPr lang="nl-NL"/>
          </a:p>
        </p:txBody>
      </p:sp>
    </p:spTree>
    <p:extLst>
      <p:ext uri="{BB962C8B-B14F-4D97-AF65-F5344CB8AC3E}">
        <p14:creationId xmlns:p14="http://schemas.microsoft.com/office/powerpoint/2010/main" val="2930385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solidFill>
                  <a:srgbClr val="009EE0"/>
                </a:solidFill>
                <a:latin typeface="Cooper Black" panose="0208090404030B020404" pitchFamily="18" charset="0"/>
              </a:rPr>
              <a:t>Welkom bij de gastles</a:t>
            </a:r>
          </a:p>
        </p:txBody>
      </p:sp>
      <p:pic>
        <p:nvPicPr>
          <p:cNvPr id="4" name="Picture 3" descr="\\Mac\AllFiles\Volumes\Server\00212 NVKL\Spreekbeurt_Gastles\Basisschool\Spreekbeurt\Afbeeldingen\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9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1"/>
          <p:cNvSpPr txBox="1">
            <a:spLocks/>
          </p:cNvSpPr>
          <p:nvPr/>
        </p:nvSpPr>
        <p:spPr>
          <a:xfrm>
            <a:off x="1112140" y="123478"/>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9EE0"/>
                </a:solidFill>
                <a:latin typeface="Cooper Black" panose="0208090404030B020404" pitchFamily="18" charset="0"/>
              </a:rPr>
              <a:t>Hoe werkt een koelkast?</a:t>
            </a:r>
          </a:p>
        </p:txBody>
      </p:sp>
      <p:pic>
        <p:nvPicPr>
          <p:cNvPr id="8" name="Picture 3" descr="\\Mac\AllFiles\Volumes\Server\00212 NVKL\Spreekbeurt_Gastles\Basisschool\Spreekbeurt\Afbeeldingen\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c\AllFiles\Volumes\Server\00212 NVKL\Spreekbeurt_Gastles\HAVOVWO\Gastles\Afbeeldingen\Koelkas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648" y="1086332"/>
            <a:ext cx="2304256" cy="39131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c\AllFiles\Volumes\Server\00212 NVKL\Spreekbeurt_Gastles\MAVOVMBO\Gastles\Afbeeldingen\Koelkast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1195944"/>
            <a:ext cx="3555484" cy="369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6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Mac\AllFiles\Volumes\Server\00212 NVKL\Spreekbeurt_Gastles\HAVOVWO\Gastles\Video\monoblock-airco-exploded-vie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94020"/>
            <a:ext cx="7835752" cy="5649031"/>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528801" y="267494"/>
            <a:ext cx="2451748"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9EE0"/>
                </a:solidFill>
                <a:latin typeface="Cooper Black" panose="0208090404030B020404" pitchFamily="18" charset="0"/>
              </a:rPr>
              <a:t>Airco</a:t>
            </a:r>
          </a:p>
        </p:txBody>
      </p:sp>
      <p:pic>
        <p:nvPicPr>
          <p:cNvPr id="4"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8520" y="0"/>
            <a:ext cx="3046849" cy="51590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87824" y="1523"/>
            <a:ext cx="3045293" cy="5140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92338" y="0"/>
            <a:ext cx="304349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txBox="1">
            <a:spLocks/>
          </p:cNvSpPr>
          <p:nvPr/>
        </p:nvSpPr>
        <p:spPr>
          <a:xfrm>
            <a:off x="6105125" y="4155926"/>
            <a:ext cx="307538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800" dirty="0">
                <a:solidFill>
                  <a:schemeClr val="bg1"/>
                </a:solidFill>
                <a:latin typeface="Cooper Black" panose="0208090404030B020404" pitchFamily="18" charset="0"/>
              </a:rPr>
              <a:t>Koudetechniek is overal!</a:t>
            </a:r>
          </a:p>
        </p:txBody>
      </p:sp>
      <p:pic>
        <p:nvPicPr>
          <p:cNvPr id="6" name="Picture 3" descr="\\Mac\AllFiles\Volumes\Server\00212 NVKL\Spreekbeurt_Gastles\Basisschool\Spreekbeurt\Afbeeldingen\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6016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1"/>
          <p:cNvSpPr txBox="1">
            <a:spLocks/>
          </p:cNvSpPr>
          <p:nvPr/>
        </p:nvSpPr>
        <p:spPr>
          <a:xfrm>
            <a:off x="-180528" y="3939902"/>
            <a:ext cx="4263820" cy="110251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9EE0"/>
                </a:solidFill>
                <a:latin typeface="Cooper Black" panose="0208090404030B020404" pitchFamily="18" charset="0"/>
              </a:rPr>
              <a:t>Koudetechniek &amp; Milieu</a:t>
            </a:r>
          </a:p>
        </p:txBody>
      </p:sp>
      <p:pic>
        <p:nvPicPr>
          <p:cNvPr id="4" name="Picture 3" descr="\\Mac\AllFiles\Volumes\Server\00212 NVKL\Spreekbeurt_Gastles\Basisschool\Spreekbeurt\Afbeeldingen\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c\AllFiles\Volumes\Server\00212 NVKL\Spreekbeurt_Gastles\MAVOVMBO\Gastles\Afbeeldingen\wereldbol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96080" y="0"/>
            <a:ext cx="5747920" cy="4803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AllFiles\Volumes\Server\00212 NVKL\Spreekbeurt_Gastles\MAVOVMBO\Gastles\Afbeeldingen\Airco_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3925379"/>
            <a:ext cx="2008388" cy="12181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AllFiles\Volumes\Server\00212 NVKL\Spreekbeurt_Gastles\MAVOVMBO\Gastles\Afbeeldingen\warmtepomp.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62332" y="2732286"/>
            <a:ext cx="2087216" cy="1881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AllFiles\Volumes\Server\00212 NVKL\Spreekbeurt_Gastles\MAVOVMBO\Gastles\Afbeeldingen\koelkasten [Omgez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44685" y="470483"/>
            <a:ext cx="1861255" cy="22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9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Mac\AllFiles\Volumes\Server\00212 NVKL\Spreekbeurt_Gastles\MAVOVMBO\Gastles\Afbeeldingen\innovati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 y="0"/>
            <a:ext cx="9142646" cy="5144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180528" y="3939902"/>
            <a:ext cx="426382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9EE0"/>
                </a:solidFill>
                <a:latin typeface="Cooper Black" panose="0208090404030B020404" pitchFamily="18" charset="0"/>
              </a:rPr>
              <a:t>Innovaties</a:t>
            </a:r>
          </a:p>
        </p:txBody>
      </p:sp>
    </p:spTree>
    <p:extLst>
      <p:ext uri="{BB962C8B-B14F-4D97-AF65-F5344CB8AC3E}">
        <p14:creationId xmlns:p14="http://schemas.microsoft.com/office/powerpoint/2010/main" val="153369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Mac\AllFiles\Volumes\Server\00212 NVKL\Spreekbeurt_Gastles\Basisschool\Gastles\Afbeeldingen\0.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848" y="-92546"/>
            <a:ext cx="10198263"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3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6699" y="-20538"/>
            <a:ext cx="3043455" cy="52339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89471" y="-20538"/>
            <a:ext cx="3041998" cy="5233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5500"/>
                    </a14:imgEffect>
                    <a14:imgEffect>
                      <a14:saturation sat="150000"/>
                    </a14:imgEffect>
                  </a14:imgLayer>
                </a14:imgProps>
              </a:ext>
              <a:ext uri="{28A0092B-C50C-407E-A947-70E740481C1C}">
                <a14:useLocalDpi xmlns:a14="http://schemas.microsoft.com/office/drawing/2010/main"/>
              </a:ext>
            </a:extLst>
          </a:blip>
          <a:stretch>
            <a:fillRect/>
          </a:stretch>
        </p:blipFill>
        <p:spPr bwMode="auto">
          <a:xfrm>
            <a:off x="6091437" y="15149"/>
            <a:ext cx="3045293" cy="51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8520" y="2126"/>
            <a:ext cx="3047097" cy="5139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87824" y="1261"/>
            <a:ext cx="3045293" cy="5140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91437" y="0"/>
            <a:ext cx="3045293"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6228184" y="4155926"/>
            <a:ext cx="291581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dirty="0">
                <a:solidFill>
                  <a:schemeClr val="bg1"/>
                </a:solidFill>
                <a:latin typeface="Cooper Black" panose="0208090404030B020404" pitchFamily="18" charset="0"/>
              </a:rPr>
              <a:t>Bovengemiddeld startsalaris</a:t>
            </a:r>
          </a:p>
        </p:txBody>
      </p:sp>
      <p:sp>
        <p:nvSpPr>
          <p:cNvPr id="8" name="Titel 1"/>
          <p:cNvSpPr txBox="1">
            <a:spLocks/>
          </p:cNvSpPr>
          <p:nvPr/>
        </p:nvSpPr>
        <p:spPr>
          <a:xfrm>
            <a:off x="0" y="4155926"/>
            <a:ext cx="291581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dirty="0">
                <a:solidFill>
                  <a:schemeClr val="bg1"/>
                </a:solidFill>
                <a:latin typeface="Cooper Black" panose="0208090404030B020404" pitchFamily="18" charset="0"/>
              </a:rPr>
              <a:t>Lekker met je handen bezig zijn</a:t>
            </a:r>
          </a:p>
        </p:txBody>
      </p:sp>
      <p:sp>
        <p:nvSpPr>
          <p:cNvPr id="9" name="Titel 1"/>
          <p:cNvSpPr txBox="1">
            <a:spLocks/>
          </p:cNvSpPr>
          <p:nvPr/>
        </p:nvSpPr>
        <p:spPr>
          <a:xfrm>
            <a:off x="3096344" y="123478"/>
            <a:ext cx="291581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dirty="0">
                <a:solidFill>
                  <a:schemeClr val="bg1"/>
                </a:solidFill>
                <a:latin typeface="Cooper Black" panose="0208090404030B020404" pitchFamily="18" charset="0"/>
              </a:rPr>
              <a:t>Afwisselende werkplekken</a:t>
            </a:r>
          </a:p>
        </p:txBody>
      </p:sp>
    </p:spTree>
    <p:extLst>
      <p:ext uri="{BB962C8B-B14F-4D97-AF65-F5344CB8AC3E}">
        <p14:creationId xmlns:p14="http://schemas.microsoft.com/office/powerpoint/2010/main" val="12853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sz="3600" dirty="0"/>
          </a:p>
        </p:txBody>
      </p:sp>
      <p:sp>
        <p:nvSpPr>
          <p:cNvPr id="3" name="Tijdelijke aanduiding voor inhoud 2"/>
          <p:cNvSpPr>
            <a:spLocks noGrp="1"/>
          </p:cNvSpPr>
          <p:nvPr>
            <p:ph idx="1"/>
          </p:nvPr>
        </p:nvSpPr>
        <p:spPr/>
        <p:txBody>
          <a:bodyPr/>
          <a:lstStyle/>
          <a:p>
            <a:r>
              <a:rPr lang="nl-NL" dirty="0"/>
              <a:t>Ruimte voor de gastdocent.</a:t>
            </a:r>
          </a:p>
        </p:txBody>
      </p:sp>
      <p:pic>
        <p:nvPicPr>
          <p:cNvPr id="4" name="Picture 3" descr="\\Mac\AllFiles\Volumes\Server\00212 NVKL\Spreekbeurt_Gastles\Basisschool\Spreekbeurt\Afbeeldingen\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5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7504" y="564576"/>
            <a:ext cx="136815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chemeClr val="bg1"/>
                </a:solidFill>
                <a:latin typeface="Cooper Black" panose="0208090404030B020404" pitchFamily="18" charset="0"/>
              </a:rPr>
              <a:t>Quiz</a:t>
            </a:r>
          </a:p>
        </p:txBody>
      </p:sp>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c\AllFiles\Volumes\Server\00212 NVKL\Spreekbeurt_Gastles\Basisschool\Gastles\Afbeeldingen\quiztime.gif"/>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2987824" y="513633"/>
            <a:ext cx="60960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2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Mac\AllFiles\Volumes\Server\00212 NVKL\Spreekbeurt_Gastles\Basisschool\Gastles\Afbeeldingen\ijsletters_transparant.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5536" y="995160"/>
            <a:ext cx="827831" cy="1174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c\AllFiles\Volumes\Server\00212 NVKL\Spreekbeurt_Gastles\Basisschool\Gastles\Afbeeldingen\ijsletters_transparant.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98893" y="1006207"/>
            <a:ext cx="709381" cy="1152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ac\AllFiles\Volumes\Server\00212 NVKL\Spreekbeurt_Gastles\Basisschool\Gastles\Afbeeldingen\ijsletters_transparan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08273" y="1032270"/>
            <a:ext cx="675610" cy="11466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c\AllFiles\Volumes\Server\00212 NVKL\Spreekbeurt_Gastles\Basisschool\Gastles\Afbeeldingen\ijsletters_transparant.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56346" y="987574"/>
            <a:ext cx="757491" cy="11816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c\AllFiles\Volumes\Server\00212 NVKL\Spreekbeurt_Gastles\Basisschool\Gastles\Afbeeldingen\ijsletters_transparant.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275323" y="1029566"/>
            <a:ext cx="577167" cy="11564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ac\AllFiles\Volumes\Server\00212 NVKL\Spreekbeurt_Gastles\Basisschool\Gastles\Afbeeldingen\ijsletters_transparant.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780482" y="995384"/>
            <a:ext cx="702569" cy="11738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Mac\AllFiles\Volumes\Server\00212 NVKL\Spreekbeurt_Gastles\Basisschool\Gastles\Afbeeldingen\ijsletters_transparant.p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932040" y="1032270"/>
            <a:ext cx="762902" cy="11708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Mac\AllFiles\Volumes\Server\00212 NVKL\Spreekbeurt_Gastles\Basisschool\Gastles\Afbeeldingen\ijsletters_transparant.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652120" y="1056089"/>
            <a:ext cx="725028" cy="1147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ac\AllFiles\Volumes\Server\00212 NVKL\Spreekbeurt_Gastles\Basisschool\Gastles\Afbeeldingen\ijsletters_transparant.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380466" y="1067393"/>
            <a:ext cx="783822" cy="1152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ac\AllFiles\Volumes\Server\00212 NVKL\Spreekbeurt_Gastles\Basisschool\Gastles\Afbeeldingen\ijsletters_transparant.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116858" y="1067393"/>
            <a:ext cx="335462" cy="11524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Mac\AllFiles\Volumes\Server\00212 NVKL\Spreekbeurt_Gastles\Basisschool\Gastles\Afbeeldingen\ijsletters_transparant.pn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428554" y="1024408"/>
            <a:ext cx="565938" cy="11339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Mac\AllFiles\Volumes\Server\00212 NVKL\Spreekbeurt_Gastles\Basisschool\Gastles\Afbeeldingen\ijsletters_transparant.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51217" y="1063095"/>
            <a:ext cx="577167" cy="11564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Mac\AllFiles\Volumes\Server\00212 NVKL\Spreekbeurt_Gastles\Basisschool\Gastles\Afbeeldingen\ijsletters_transparant.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92641" y="1045408"/>
            <a:ext cx="827831" cy="11741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Mac\AllFiles\Volumes\Server\00212 NVKL\Spreekbeurt_Gastles\Basisschool\Spreekbeurt\Afbeeldingen\logo.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AllFiles\Volumes\Server\00212 NVKL\Spreekbeurt_Gastles\HAVOVWO\Gastles\Afbeeldingen\datacenter.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532062" y="2169272"/>
            <a:ext cx="6358922" cy="318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7504" y="564576"/>
            <a:ext cx="136815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chemeClr val="bg1"/>
                </a:solidFill>
                <a:latin typeface="Cooper Black" panose="0208090404030B020404" pitchFamily="18" charset="0"/>
              </a:rPr>
              <a:t>Quiz</a:t>
            </a:r>
          </a:p>
        </p:txBody>
      </p:sp>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779912" y="1685255"/>
            <a:ext cx="424847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rgbClr val="009EE0"/>
                </a:solidFill>
                <a:latin typeface="Cooper Black" panose="0208090404030B020404" pitchFamily="18" charset="0"/>
              </a:rPr>
              <a:t>Juist of onjuist??</a:t>
            </a:r>
            <a:br>
              <a:rPr lang="nl-NL" sz="3600" dirty="0">
                <a:solidFill>
                  <a:srgbClr val="009EE0"/>
                </a:solidFill>
                <a:latin typeface="Cooper Black" panose="0208090404030B020404" pitchFamily="18" charset="0"/>
              </a:rPr>
            </a:br>
            <a:endParaRPr lang="nl-NL" sz="3600" dirty="0">
              <a:solidFill>
                <a:srgbClr val="009EE0"/>
              </a:solidFill>
              <a:latin typeface="Cooper Black" panose="0208090404030B020404" pitchFamily="18" charset="0"/>
            </a:endParaRPr>
          </a:p>
          <a:p>
            <a:pPr algn="l"/>
            <a:r>
              <a:rPr lang="nl-NL" sz="2400" dirty="0">
                <a:solidFill>
                  <a:srgbClr val="009EE0"/>
                </a:solidFill>
                <a:latin typeface="Cooper Black" panose="0208090404030B020404" pitchFamily="18" charset="0"/>
              </a:rPr>
              <a:t>Een koelkast blaast koude lucht tegen de producten aan.</a:t>
            </a:r>
          </a:p>
        </p:txBody>
      </p:sp>
    </p:spTree>
    <p:extLst>
      <p:ext uri="{BB962C8B-B14F-4D97-AF65-F5344CB8AC3E}">
        <p14:creationId xmlns:p14="http://schemas.microsoft.com/office/powerpoint/2010/main" val="6391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7504" y="564576"/>
            <a:ext cx="136815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chemeClr val="bg1"/>
                </a:solidFill>
                <a:latin typeface="Cooper Black" panose="0208090404030B020404" pitchFamily="18" charset="0"/>
              </a:rPr>
              <a:t>Quiz</a:t>
            </a:r>
          </a:p>
        </p:txBody>
      </p:sp>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779912" y="1685255"/>
            <a:ext cx="424847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rgbClr val="009EE0"/>
                </a:solidFill>
                <a:latin typeface="Cooper Black" panose="0208090404030B020404" pitchFamily="18" charset="0"/>
              </a:rPr>
              <a:t>Juist of onjuist??</a:t>
            </a:r>
            <a:br>
              <a:rPr lang="nl-NL" sz="3600" dirty="0">
                <a:solidFill>
                  <a:srgbClr val="009EE0"/>
                </a:solidFill>
                <a:latin typeface="Cooper Black" panose="0208090404030B020404" pitchFamily="18" charset="0"/>
              </a:rPr>
            </a:br>
            <a:endParaRPr lang="nl-NL" sz="3600" dirty="0">
              <a:solidFill>
                <a:srgbClr val="009EE0"/>
              </a:solidFill>
              <a:latin typeface="Cooper Black" panose="0208090404030B020404" pitchFamily="18" charset="0"/>
            </a:endParaRPr>
          </a:p>
          <a:p>
            <a:pPr algn="l"/>
            <a:r>
              <a:rPr lang="nl-NL" sz="2400" dirty="0">
                <a:solidFill>
                  <a:srgbClr val="009EE0"/>
                </a:solidFill>
                <a:latin typeface="Cooper Black" panose="0208090404030B020404" pitchFamily="18" charset="0"/>
              </a:rPr>
              <a:t>Hoge druk naar lage druk koelt af.</a:t>
            </a:r>
          </a:p>
        </p:txBody>
      </p:sp>
    </p:spTree>
    <p:extLst>
      <p:ext uri="{BB962C8B-B14F-4D97-AF65-F5344CB8AC3E}">
        <p14:creationId xmlns:p14="http://schemas.microsoft.com/office/powerpoint/2010/main" val="2056791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7504" y="564576"/>
            <a:ext cx="136815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chemeClr val="bg1"/>
                </a:solidFill>
                <a:latin typeface="Cooper Black" panose="0208090404030B020404" pitchFamily="18" charset="0"/>
              </a:rPr>
              <a:t>Quiz</a:t>
            </a:r>
          </a:p>
        </p:txBody>
      </p:sp>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635896" y="2211710"/>
            <a:ext cx="504056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400" dirty="0">
                <a:solidFill>
                  <a:srgbClr val="009EE0"/>
                </a:solidFill>
                <a:latin typeface="Cooper Black" panose="0208090404030B020404" pitchFamily="18" charset="0"/>
              </a:rPr>
              <a:t>Wat is een unieke eigenschap van koudemiddel?</a:t>
            </a:r>
            <a:br>
              <a:rPr lang="nl-NL" sz="2400" dirty="0">
                <a:solidFill>
                  <a:srgbClr val="009EE0"/>
                </a:solidFill>
                <a:latin typeface="Cooper Black" panose="0208090404030B020404" pitchFamily="18" charset="0"/>
              </a:rPr>
            </a:br>
            <a:endParaRPr lang="nl-NL" sz="2400" dirty="0">
              <a:solidFill>
                <a:srgbClr val="009EE0"/>
              </a:solidFill>
              <a:latin typeface="Cooper Black" panose="0208090404030B020404" pitchFamily="18" charset="0"/>
            </a:endParaRPr>
          </a:p>
        </p:txBody>
      </p:sp>
    </p:spTree>
    <p:extLst>
      <p:ext uri="{BB962C8B-B14F-4D97-AF65-F5344CB8AC3E}">
        <p14:creationId xmlns:p14="http://schemas.microsoft.com/office/powerpoint/2010/main" val="360545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7504" y="564576"/>
            <a:ext cx="136815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chemeClr val="bg1"/>
                </a:solidFill>
                <a:latin typeface="Cooper Black" panose="0208090404030B020404" pitchFamily="18" charset="0"/>
              </a:rPr>
              <a:t>Quiz</a:t>
            </a:r>
          </a:p>
        </p:txBody>
      </p:sp>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347864" y="1851670"/>
            <a:ext cx="5891564"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rgbClr val="009EE0"/>
                </a:solidFill>
                <a:latin typeface="Cooper Black" panose="0208090404030B020404" pitchFamily="18" charset="0"/>
              </a:rPr>
              <a:t>Maak de onderstaande zin compleet</a:t>
            </a:r>
            <a:br>
              <a:rPr lang="nl-NL" sz="3600" dirty="0">
                <a:solidFill>
                  <a:srgbClr val="009EE0"/>
                </a:solidFill>
                <a:latin typeface="Cooper Black" panose="0208090404030B020404" pitchFamily="18" charset="0"/>
              </a:rPr>
            </a:br>
            <a:endParaRPr lang="nl-NL" sz="3600" dirty="0">
              <a:solidFill>
                <a:srgbClr val="009EE0"/>
              </a:solidFill>
              <a:latin typeface="Cooper Black" panose="0208090404030B020404" pitchFamily="18" charset="0"/>
            </a:endParaRPr>
          </a:p>
          <a:p>
            <a:pPr algn="l"/>
            <a:r>
              <a:rPr lang="nl-NL" sz="2400" dirty="0">
                <a:solidFill>
                  <a:srgbClr val="009EE0"/>
                </a:solidFill>
                <a:latin typeface="Cooper Black" panose="0208090404030B020404" pitchFamily="18" charset="0"/>
              </a:rPr>
              <a:t>Airconditioners helpen </a:t>
            </a:r>
            <a:br>
              <a:rPr lang="nl-NL" sz="2400" dirty="0">
                <a:solidFill>
                  <a:srgbClr val="009EE0"/>
                </a:solidFill>
                <a:latin typeface="Cooper Black" panose="0208090404030B020404" pitchFamily="18" charset="0"/>
              </a:rPr>
            </a:br>
            <a:r>
              <a:rPr lang="nl-NL" sz="2400" dirty="0">
                <a:solidFill>
                  <a:srgbClr val="009EE0"/>
                </a:solidFill>
                <a:latin typeface="Cooper Black" panose="0208090404030B020404" pitchFamily="18" charset="0"/>
              </a:rPr>
              <a:t>ook de lucht  __________ </a:t>
            </a:r>
          </a:p>
        </p:txBody>
      </p:sp>
    </p:spTree>
    <p:extLst>
      <p:ext uri="{BB962C8B-B14F-4D97-AF65-F5344CB8AC3E}">
        <p14:creationId xmlns:p14="http://schemas.microsoft.com/office/powerpoint/2010/main" val="301968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7504" y="564576"/>
            <a:ext cx="136815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dirty="0">
                <a:solidFill>
                  <a:schemeClr val="bg1"/>
                </a:solidFill>
                <a:latin typeface="Cooper Black" panose="0208090404030B020404" pitchFamily="18" charset="0"/>
              </a:rPr>
              <a:t>Quiz</a:t>
            </a:r>
          </a:p>
        </p:txBody>
      </p:sp>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123949" y="1885426"/>
            <a:ext cx="5891564"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400" dirty="0">
                <a:solidFill>
                  <a:srgbClr val="009EE0"/>
                </a:solidFill>
                <a:latin typeface="Cooper Black" panose="0208090404030B020404" pitchFamily="18" charset="0"/>
              </a:rPr>
              <a:t>Op welke manier kun je de efficiëntie van een koelkast verbeteren?</a:t>
            </a:r>
          </a:p>
        </p:txBody>
      </p:sp>
    </p:spTree>
    <p:extLst>
      <p:ext uri="{BB962C8B-B14F-4D97-AF65-F5344CB8AC3E}">
        <p14:creationId xmlns:p14="http://schemas.microsoft.com/office/powerpoint/2010/main" val="407753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c\AllFiles\Volumes\Server\00212 NVKL\Spreekbeurt_Gastles\Basisschool\Gastles\Afbeeldingen\quiz [Omgeze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0"/>
            <a:ext cx="3123949" cy="5234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3123949" y="2281436"/>
            <a:ext cx="4248472"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600" dirty="0">
                <a:solidFill>
                  <a:srgbClr val="009EE0"/>
                </a:solidFill>
                <a:latin typeface="Cooper Black" panose="0208090404030B020404" pitchFamily="18" charset="0"/>
              </a:rPr>
              <a:t>Hebben jullie nog vragen?</a:t>
            </a:r>
            <a:br>
              <a:rPr lang="nl-NL" sz="3600" dirty="0">
                <a:solidFill>
                  <a:srgbClr val="009EE0"/>
                </a:solidFill>
                <a:latin typeface="Cooper Black" panose="0208090404030B020404" pitchFamily="18" charset="0"/>
              </a:rPr>
            </a:br>
            <a:endParaRPr lang="nl-NL" sz="3600" dirty="0">
              <a:solidFill>
                <a:srgbClr val="009EE0"/>
              </a:solidFill>
              <a:latin typeface="Cooper Black" panose="0208090404030B020404" pitchFamily="18" charset="0"/>
            </a:endParaRPr>
          </a:p>
        </p:txBody>
      </p:sp>
    </p:spTree>
    <p:extLst>
      <p:ext uri="{BB962C8B-B14F-4D97-AF65-F5344CB8AC3E}">
        <p14:creationId xmlns:p14="http://schemas.microsoft.com/office/powerpoint/2010/main" val="159572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0783F7-6CB9-9BB1-B3B9-F83F18203D90}"/>
              </a:ext>
            </a:extLst>
          </p:cNvPr>
          <p:cNvSpPr/>
          <p:nvPr/>
        </p:nvSpPr>
        <p:spPr>
          <a:xfrm>
            <a:off x="539552" y="1635646"/>
            <a:ext cx="7848872" cy="1323439"/>
          </a:xfrm>
          <a:prstGeom prst="rect">
            <a:avLst/>
          </a:prstGeom>
          <a:noFill/>
        </p:spPr>
        <p:txBody>
          <a:bodyPr wrap="square" lIns="91440" tIns="45720" rIns="91440" bIns="45720">
            <a:spAutoFit/>
          </a:bodyPr>
          <a:lstStyle/>
          <a:p>
            <a:pPr algn="ctr"/>
            <a:r>
              <a:rPr lang="nl-NL"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Verdana" panose="020B0604030504040204" pitchFamily="34" charset="0"/>
                <a:ea typeface="Verdana" panose="020B0604030504040204" pitchFamily="34" charset="0"/>
              </a:rPr>
              <a:t>Play </a:t>
            </a:r>
            <a:r>
              <a:rPr lang="nl-NL" sz="8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Verdana" panose="020B0604030504040204" pitchFamily="34" charset="0"/>
                <a:ea typeface="Verdana" panose="020B0604030504040204" pitchFamily="34" charset="0"/>
              </a:rPr>
              <a:t>it</a:t>
            </a:r>
            <a:r>
              <a:rPr lang="nl-NL"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Verdana" panose="020B0604030504040204" pitchFamily="34" charset="0"/>
                <a:ea typeface="Verdana" panose="020B0604030504040204" pitchFamily="34" charset="0"/>
              </a:rPr>
              <a:t> COOL!</a:t>
            </a:r>
          </a:p>
        </p:txBody>
      </p:sp>
    </p:spTree>
    <p:extLst>
      <p:ext uri="{BB962C8B-B14F-4D97-AF65-F5344CB8AC3E}">
        <p14:creationId xmlns:p14="http://schemas.microsoft.com/office/powerpoint/2010/main" val="162251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0A49A-F792-0043-5006-8003B9F9C55F}"/>
              </a:ext>
            </a:extLst>
          </p:cNvPr>
          <p:cNvSpPr>
            <a:spLocks noGrp="1"/>
          </p:cNvSpPr>
          <p:nvPr>
            <p:ph type="title"/>
          </p:nvPr>
        </p:nvSpPr>
        <p:spPr/>
        <p:txBody>
          <a:bodyPr/>
          <a:lstStyle/>
          <a:p>
            <a:r>
              <a:rPr lang="nl-NL" dirty="0">
                <a:solidFill>
                  <a:schemeClr val="accent1"/>
                </a:solidFill>
              </a:rPr>
              <a:t>Play </a:t>
            </a:r>
            <a:r>
              <a:rPr lang="nl-NL" dirty="0" err="1">
                <a:solidFill>
                  <a:schemeClr val="accent1"/>
                </a:solidFill>
              </a:rPr>
              <a:t>it</a:t>
            </a:r>
            <a:r>
              <a:rPr lang="nl-NL" dirty="0">
                <a:solidFill>
                  <a:schemeClr val="accent1"/>
                </a:solidFill>
              </a:rPr>
              <a:t> COOL!</a:t>
            </a:r>
          </a:p>
        </p:txBody>
      </p:sp>
      <p:sp>
        <p:nvSpPr>
          <p:cNvPr id="3" name="Tijdelijke aanduiding voor inhoud 2">
            <a:extLst>
              <a:ext uri="{FF2B5EF4-FFF2-40B4-BE49-F238E27FC236}">
                <a16:creationId xmlns:a16="http://schemas.microsoft.com/office/drawing/2014/main" id="{EEEF6093-CB5E-E8F5-10F0-3FA4C805FEB6}"/>
              </a:ext>
            </a:extLst>
          </p:cNvPr>
          <p:cNvSpPr>
            <a:spLocks noGrp="1"/>
          </p:cNvSpPr>
          <p:nvPr>
            <p:ph idx="1"/>
          </p:nvPr>
        </p:nvSpPr>
        <p:spPr>
          <a:xfrm>
            <a:off x="457200" y="1065211"/>
            <a:ext cx="8363272" cy="3872309"/>
          </a:xfrm>
        </p:spPr>
        <p:txBody>
          <a:bodyPr>
            <a:normAutofit/>
          </a:bodyPr>
          <a:lstStyle/>
          <a:p>
            <a:pPr marL="0" indent="0">
              <a:buNone/>
            </a:pPr>
            <a:r>
              <a:rPr lang="nl-NL" sz="1600" b="1" dirty="0">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Ontdek wie, aan welke installatie bij welke klant, heeft (mee)gewerkt! </a:t>
            </a:r>
          </a:p>
          <a:p>
            <a:pPr marL="0" indent="0">
              <a:buNone/>
            </a:pPr>
            <a:endParaRPr lang="nl-NL" sz="1400" b="1" dirty="0">
              <a:solidFill>
                <a:srgbClr val="0070C0"/>
              </a:solidFill>
              <a:latin typeface="Verdana" panose="020B0604030504040204" pitchFamily="34" charset="0"/>
              <a:ea typeface="Verdana" panose="020B0604030504040204" pitchFamily="34" charset="0"/>
            </a:endParaRPr>
          </a:p>
          <a:p>
            <a:pPr marL="0" indent="0">
              <a:buNone/>
            </a:pPr>
            <a:r>
              <a:rPr lang="nl-NL" sz="1400" b="1" u="sng" dirty="0">
                <a:solidFill>
                  <a:srgbClr val="0070C0"/>
                </a:solidFill>
                <a:latin typeface="Verdana" panose="020B0604030504040204" pitchFamily="34" charset="0"/>
                <a:ea typeface="Verdana" panose="020B0604030504040204" pitchFamily="34" charset="0"/>
              </a:rPr>
              <a:t>spelregels</a:t>
            </a:r>
          </a:p>
          <a:p>
            <a:pPr marL="0" indent="0">
              <a:buNone/>
            </a:pPr>
            <a:r>
              <a:rPr lang="nl-NL" sz="1400" b="1" dirty="0">
                <a:solidFill>
                  <a:srgbClr val="0070C0"/>
                </a:solidFill>
                <a:latin typeface="Verdana" panose="020B0604030504040204" pitchFamily="34" charset="0"/>
                <a:ea typeface="Verdana" panose="020B0604030504040204" pitchFamily="34" charset="0"/>
              </a:rPr>
              <a:t>Maak teams van minimaal 4 - maximaal 6 leerlingen</a:t>
            </a:r>
          </a:p>
          <a:p>
            <a:pPr marL="0" indent="0">
              <a:buNone/>
            </a:pPr>
            <a:r>
              <a:rPr lang="nl-NL" sz="1400" b="1" dirty="0">
                <a:solidFill>
                  <a:srgbClr val="0070C0"/>
                </a:solidFill>
                <a:latin typeface="Verdana" panose="020B0604030504040204" pitchFamily="34" charset="0"/>
                <a:ea typeface="Verdana" panose="020B0604030504040204" pitchFamily="34" charset="0"/>
              </a:rPr>
              <a:t>Werk samen als team om de oplossing te vinden</a:t>
            </a:r>
          </a:p>
          <a:p>
            <a:pPr marL="0" indent="0">
              <a:buNone/>
            </a:pPr>
            <a:r>
              <a:rPr lang="nl-NL" sz="1400" b="1" dirty="0">
                <a:solidFill>
                  <a:srgbClr val="0070C0"/>
                </a:solidFill>
                <a:latin typeface="Verdana" panose="020B0604030504040204" pitchFamily="34" charset="0"/>
                <a:ea typeface="Verdana" panose="020B0604030504040204" pitchFamily="34" charset="0"/>
              </a:rPr>
              <a:t>Maak gebruik van de aanwijzingen in het lokaal, (deze mag je niet verplaatsen) én van de beschrijving achterop op de kaartjes van de deskundigen en de installaties.</a:t>
            </a:r>
          </a:p>
          <a:p>
            <a:pPr marL="0" indent="0">
              <a:buNone/>
            </a:pPr>
            <a:r>
              <a:rPr lang="nl-NL" sz="1400" b="1" dirty="0">
                <a:solidFill>
                  <a:srgbClr val="0070C0"/>
                </a:solidFill>
                <a:latin typeface="Verdana" panose="020B0604030504040204" pitchFamily="34" charset="0"/>
                <a:ea typeface="Verdana" panose="020B0604030504040204" pitchFamily="34" charset="0"/>
              </a:rPr>
              <a:t>Leg de kaartjes op de juiste plek op het bord (van boven naar beneden: welke deskundige werkte met welke installatie bij welke klant op welke locatie)</a:t>
            </a:r>
          </a:p>
          <a:p>
            <a:pPr marL="0" indent="0">
              <a:buNone/>
            </a:pPr>
            <a:r>
              <a:rPr lang="nl-NL" sz="1400" b="1" dirty="0">
                <a:solidFill>
                  <a:srgbClr val="0070C0"/>
                </a:solidFill>
                <a:latin typeface="Verdana" panose="020B0604030504040204" pitchFamily="34" charset="0"/>
                <a:ea typeface="Verdana" panose="020B0604030504040204" pitchFamily="34" charset="0"/>
              </a:rPr>
              <a:t>Niet afkijken bij elkaar</a:t>
            </a:r>
          </a:p>
          <a:p>
            <a:pPr marL="0" indent="0">
              <a:buNone/>
            </a:pPr>
            <a:endParaRPr lang="nl-NL" sz="1400" b="1" dirty="0">
              <a:solidFill>
                <a:srgbClr val="0070C0"/>
              </a:solidFill>
              <a:latin typeface="Verdana" panose="020B0604030504040204" pitchFamily="34" charset="0"/>
              <a:ea typeface="Verdana" panose="020B0604030504040204" pitchFamily="34" charset="0"/>
            </a:endParaRPr>
          </a:p>
          <a:p>
            <a:pPr marL="0" indent="0">
              <a:buNone/>
            </a:pPr>
            <a:r>
              <a:rPr lang="nl-NL" sz="1400" b="1" dirty="0">
                <a:solidFill>
                  <a:srgbClr val="0070C0"/>
                </a:solidFill>
                <a:latin typeface="Verdana" panose="020B0604030504040204" pitchFamily="34" charset="0"/>
                <a:ea typeface="Verdana" panose="020B0604030504040204" pitchFamily="34" charset="0"/>
              </a:rPr>
              <a:t>Klaar ?: team gaat zitten en steekt allemaal een hand omhoog voor de controle</a:t>
            </a:r>
          </a:p>
          <a:p>
            <a:pPr marL="0" indent="0">
              <a:buNone/>
            </a:pPr>
            <a:r>
              <a:rPr lang="nl-NL" sz="1400" b="1" dirty="0">
                <a:solidFill>
                  <a:srgbClr val="0070C0"/>
                </a:solidFill>
                <a:latin typeface="Verdana" panose="020B0604030504040204" pitchFamily="34" charset="0"/>
                <a:ea typeface="Verdana" panose="020B0604030504040204" pitchFamily="34" charset="0"/>
              </a:rPr>
              <a:t>Het team dat het eerste klaar is wint!</a:t>
            </a:r>
          </a:p>
          <a:p>
            <a:pPr marL="0" indent="0">
              <a:buNone/>
            </a:pPr>
            <a:endParaRPr lang="nl-NL" sz="1400" b="1" dirty="0">
              <a:solidFill>
                <a:srgbClr val="0070C0"/>
              </a:solidFill>
              <a:latin typeface="Verdana" panose="020B0604030504040204" pitchFamily="34" charset="0"/>
              <a:ea typeface="Verdana" panose="020B0604030504040204" pitchFamily="34" charset="0"/>
            </a:endParaRPr>
          </a:p>
          <a:p>
            <a:pPr marL="0" indent="0">
              <a:buNone/>
            </a:pPr>
            <a:endParaRPr lang="nl-NL" sz="1400" b="1" dirty="0">
              <a:solidFill>
                <a:schemeClr val="accent1"/>
              </a:solidFill>
              <a:latin typeface="Verdana" panose="020B0604030504040204" pitchFamily="34" charset="0"/>
              <a:ea typeface="Verdana" panose="020B0604030504040204" pitchFamily="34" charset="0"/>
            </a:endParaRPr>
          </a:p>
        </p:txBody>
      </p:sp>
      <p:sp>
        <p:nvSpPr>
          <p:cNvPr id="4" name="Rechthoek 3">
            <a:extLst>
              <a:ext uri="{FF2B5EF4-FFF2-40B4-BE49-F238E27FC236}">
                <a16:creationId xmlns:a16="http://schemas.microsoft.com/office/drawing/2014/main" id="{B777C6CA-E1E9-2BB5-3E58-B2B3A6E06BF0}"/>
              </a:ext>
            </a:extLst>
          </p:cNvPr>
          <p:cNvSpPr/>
          <p:nvPr/>
        </p:nvSpPr>
        <p:spPr>
          <a:xfrm>
            <a:off x="5436096" y="4299942"/>
            <a:ext cx="2448272" cy="830997"/>
          </a:xfrm>
          <a:prstGeom prst="rect">
            <a:avLst/>
          </a:prstGeom>
          <a:noFill/>
        </p:spPr>
        <p:txBody>
          <a:bodyPr wrap="square" lIns="91440" tIns="45720" rIns="91440" bIns="45720">
            <a:spAutoFit/>
          </a:bodyPr>
          <a:lstStyle/>
          <a:p>
            <a:pPr algn="ctr"/>
            <a:r>
              <a:rPr lang="nl-NL"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Succes!</a:t>
            </a:r>
            <a:endParaRPr lang="nl-NL"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48518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lucht, buiten&#10;&#10;Automatisch gegenereerde beschrijving">
            <a:extLst>
              <a:ext uri="{FF2B5EF4-FFF2-40B4-BE49-F238E27FC236}">
                <a16:creationId xmlns:a16="http://schemas.microsoft.com/office/drawing/2014/main" id="{1C901843-329D-C6DA-6613-56A0282C55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857985"/>
            <a:ext cx="3237204" cy="2067694"/>
          </a:xfrm>
          <a:prstGeom prst="rect">
            <a:avLst/>
          </a:prstGeom>
        </p:spPr>
      </p:pic>
      <p:sp>
        <p:nvSpPr>
          <p:cNvPr id="4" name="Rechthoek 3">
            <a:extLst>
              <a:ext uri="{FF2B5EF4-FFF2-40B4-BE49-F238E27FC236}">
                <a16:creationId xmlns:a16="http://schemas.microsoft.com/office/drawing/2014/main" id="{77F05931-8CBD-0DE6-2C43-14865985BA3D}"/>
              </a:ext>
            </a:extLst>
          </p:cNvPr>
          <p:cNvSpPr/>
          <p:nvPr/>
        </p:nvSpPr>
        <p:spPr>
          <a:xfrm>
            <a:off x="1403648" y="4011910"/>
            <a:ext cx="6120072" cy="646331"/>
          </a:xfrm>
          <a:prstGeom prst="rect">
            <a:avLst/>
          </a:prstGeom>
          <a:noFill/>
        </p:spPr>
        <p:txBody>
          <a:bodyPr wrap="none" lIns="91440" tIns="45720" rIns="91440" bIns="45720">
            <a:spAutoFit/>
          </a:bodyPr>
          <a:lstStyle/>
          <a:p>
            <a:pPr algn="ctr"/>
            <a:r>
              <a:rPr lang="nl-NL" sz="3600" b="0" cap="none" spc="0" dirty="0">
                <a:ln w="0"/>
                <a:solidFill>
                  <a:schemeClr val="accent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Kiesvoorkoudetechniek.nl</a:t>
            </a:r>
          </a:p>
        </p:txBody>
      </p:sp>
      <p:pic>
        <p:nvPicPr>
          <p:cNvPr id="5" name="Afbeelding 4">
            <a:extLst>
              <a:ext uri="{FF2B5EF4-FFF2-40B4-BE49-F238E27FC236}">
                <a16:creationId xmlns:a16="http://schemas.microsoft.com/office/drawing/2014/main" id="{6564B770-D308-11DA-42D6-190AF666FE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863894"/>
            <a:ext cx="2736780" cy="2055876"/>
          </a:xfrm>
          <a:prstGeom prst="rect">
            <a:avLst/>
          </a:prstGeom>
        </p:spPr>
      </p:pic>
    </p:spTree>
    <p:extLst>
      <p:ext uri="{BB962C8B-B14F-4D97-AF65-F5344CB8AC3E}">
        <p14:creationId xmlns:p14="http://schemas.microsoft.com/office/powerpoint/2010/main" val="190188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Mac\AllFiles\Volumes\Server\00212 NVKL\Spreekbeurt_Gastles\Basisschool\Gastles\Afbeeldingen\shutterstock_11424715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520" y="0"/>
            <a:ext cx="304709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88725" y="0"/>
            <a:ext cx="304349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AllFiles\Volumes\Server\00212 NVKL\Spreekbeurt_Gastles\Basisschool\Gastles\Afbeeldingen\shutterstock_1545954917_klei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0"/>
            <a:ext cx="305983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ac\AllFiles\Volumes\Server\00212 NVKL\Spreekbeurt_Gastles\Basisschool\Spreekbeurt\Afbeeldingen\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p:cNvSpPr txBox="1">
            <a:spLocks/>
          </p:cNvSpPr>
          <p:nvPr/>
        </p:nvSpPr>
        <p:spPr>
          <a:xfrm>
            <a:off x="5940152" y="3939902"/>
            <a:ext cx="3528391"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800" dirty="0">
                <a:solidFill>
                  <a:schemeClr val="bg1"/>
                </a:solidFill>
                <a:latin typeface="Cooper Black" panose="0208090404030B020404" pitchFamily="18" charset="0"/>
              </a:rPr>
              <a:t>Een wereld zonder koudetechniek</a:t>
            </a:r>
          </a:p>
        </p:txBody>
      </p:sp>
    </p:spTree>
    <p:extLst>
      <p:ext uri="{BB962C8B-B14F-4D97-AF65-F5344CB8AC3E}">
        <p14:creationId xmlns:p14="http://schemas.microsoft.com/office/powerpoint/2010/main" val="407375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8520" y="1524"/>
            <a:ext cx="3047097" cy="51404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87824" y="3336"/>
            <a:ext cx="3045293" cy="5136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91437" y="0"/>
            <a:ext cx="304529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Mac\AllFiles\Volumes\Server\00212 NVKL\Spreekbeurt_Gastles\Basisschool\Spreekbeurt\Afbeeldingen\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a:xfrm>
            <a:off x="5940152" y="3939902"/>
            <a:ext cx="3528391"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800" dirty="0">
                <a:solidFill>
                  <a:schemeClr val="bg1"/>
                </a:solidFill>
                <a:latin typeface="Cooper Black" panose="0208090404030B020404" pitchFamily="18" charset="0"/>
              </a:rPr>
              <a:t>Dit is wat we willen! </a:t>
            </a:r>
          </a:p>
        </p:txBody>
      </p:sp>
    </p:spTree>
    <p:extLst>
      <p:ext uri="{BB962C8B-B14F-4D97-AF65-F5344CB8AC3E}">
        <p14:creationId xmlns:p14="http://schemas.microsoft.com/office/powerpoint/2010/main" val="29955939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descr="\\Mac\AllFiles\Volumes\Server\00212 NVKL\Spreekbeurt_Gastles\MAVOVMBO\Gastles\Afbeeldingen\appel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 y="0"/>
            <a:ext cx="9141291"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AllFiles\Volumes\Server\00212 NVKL\Spreekbeurt_Gastles\MAVOVMBO\Gastles\Afbeeldingen\appels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39936" y="2296050"/>
            <a:ext cx="4855515" cy="2731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AllFiles\Volumes\Server\00212 NVKL\Spreekbeurt_Gastles\MAVOVMBO\Gastles\Afbeeldingen\koeling_ico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8344" y="1215929"/>
            <a:ext cx="1080121" cy="108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8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AllFiles\Volumes\Server\00212 NVKL\Spreekbeurt_Gastles\MAVOVMBO\Gastles\Afbeeldingen\pata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 y="-20538"/>
            <a:ext cx="9141291" cy="5236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8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c\AllFiles\Volumes\Server\00212 NVKL\Spreekbeurt_Gastles\MAVOVMBO\Gastles\Afbeeldingen\Gekoeld_vacc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4" y="-72008"/>
            <a:ext cx="9141291" cy="5236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ac\AllFiles\Volumes\Server\00212 NVKL\Spreekbeurt_Gastles\Basisschool\Spreekbeurt\Afbeeldingen\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6105125" y="4155926"/>
            <a:ext cx="307538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800" dirty="0">
                <a:solidFill>
                  <a:schemeClr val="bg1"/>
                </a:solidFill>
                <a:latin typeface="Cooper Black" panose="0208090404030B020404" pitchFamily="18" charset="0"/>
              </a:rPr>
              <a:t>Gekoelde medicijnen</a:t>
            </a:r>
          </a:p>
        </p:txBody>
      </p:sp>
    </p:spTree>
    <p:extLst>
      <p:ext uri="{BB962C8B-B14F-4D97-AF65-F5344CB8AC3E}">
        <p14:creationId xmlns:p14="http://schemas.microsoft.com/office/powerpoint/2010/main" val="399704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binnen, koken&#10;&#10;Automatisch gegenereerde beschrijving">
            <a:extLst>
              <a:ext uri="{FF2B5EF4-FFF2-40B4-BE49-F238E27FC236}">
                <a16:creationId xmlns:a16="http://schemas.microsoft.com/office/drawing/2014/main" id="{92D45146-C2CA-42D0-0CBA-686FE79523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4339" y="-101"/>
            <a:ext cx="9308339" cy="5236147"/>
          </a:xfrm>
          <a:prstGeom prst="rect">
            <a:avLst/>
          </a:prstGeom>
          <a:noFill/>
        </p:spPr>
      </p:pic>
      <p:pic>
        <p:nvPicPr>
          <p:cNvPr id="6" name="Picture 3" descr="\\Mac\AllFiles\Volumes\Server\00212 NVKL\Spreekbeurt_Gastles\Basisschool\Spreekbeurt\Afbeeldingen\logo.png">
            <a:extLst>
              <a:ext uri="{FF2B5EF4-FFF2-40B4-BE49-F238E27FC236}">
                <a16:creationId xmlns:a16="http://schemas.microsoft.com/office/drawing/2014/main" id="{9783ED08-7F6E-D169-4F71-AD41DDB6D0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2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muur, binnen, keukenapparaat, wit&#10;&#10;Automatisch gegenereerde beschrijving">
            <a:extLst>
              <a:ext uri="{FF2B5EF4-FFF2-40B4-BE49-F238E27FC236}">
                <a16:creationId xmlns:a16="http://schemas.microsoft.com/office/drawing/2014/main" id="{904C7532-D5AC-A21B-2A37-0C85A48FA1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9143980" cy="5143490"/>
          </a:xfrm>
          <a:prstGeom prst="rect">
            <a:avLst/>
          </a:prstGeom>
          <a:noFill/>
        </p:spPr>
      </p:pic>
      <p:pic>
        <p:nvPicPr>
          <p:cNvPr id="6" name="Picture 3" descr="\\Mac\AllFiles\Volumes\Server\00212 NVKL\Spreekbeurt_Gastles\Basisschool\Spreekbeurt\Afbeeldingen\logo.png">
            <a:extLst>
              <a:ext uri="{FF2B5EF4-FFF2-40B4-BE49-F238E27FC236}">
                <a16:creationId xmlns:a16="http://schemas.microsoft.com/office/drawing/2014/main" id="{248DF498-85EC-AC4D-68FB-7FCB93118B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462" y="123478"/>
            <a:ext cx="961678" cy="6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3167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C1DC766F7A6F4C9FDE9133385D78AD" ma:contentTypeVersion="15" ma:contentTypeDescription="Een nieuw document maken." ma:contentTypeScope="" ma:versionID="a8679713d01a87597bbe24f8f11c47ba">
  <xsd:schema xmlns:xsd="http://www.w3.org/2001/XMLSchema" xmlns:xs="http://www.w3.org/2001/XMLSchema" xmlns:p="http://schemas.microsoft.com/office/2006/metadata/properties" xmlns:ns2="ab40f4fb-dd43-48c8-b0b2-f661c33f3f3c" xmlns:ns3="30eae720-c27e-4828-92b5-66077481cd2f" targetNamespace="http://schemas.microsoft.com/office/2006/metadata/properties" ma:root="true" ma:fieldsID="f9fbbb74e692c1d265f450c64c437c32" ns2:_="" ns3:_="">
    <xsd:import namespace="ab40f4fb-dd43-48c8-b0b2-f661c33f3f3c"/>
    <xsd:import namespace="30eae720-c27e-4828-92b5-66077481c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0f4fb-dd43-48c8-b0b2-f661c33f3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8e2facec-276f-434e-82d3-cbae6a6dc4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eae720-c27e-4828-92b5-66077481cd2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504819c-a5e4-4dd0-bde9-47fbdd41fb3c}" ma:internalName="TaxCatchAll" ma:showField="CatchAllData" ma:web="30eae720-c27e-4828-92b5-66077481cd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eae720-c27e-4828-92b5-66077481cd2f" xsi:nil="true"/>
    <lcf76f155ced4ddcb4097134ff3c332f xmlns="ab40f4fb-dd43-48c8-b0b2-f661c33f3f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F320F0-7992-4744-9EB6-34DD07886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0f4fb-dd43-48c8-b0b2-f661c33f3f3c"/>
    <ds:schemaRef ds:uri="30eae720-c27e-4828-92b5-66077481c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F7A6C5-D8FF-4A3A-84D4-B25B2CDEE4E8}">
  <ds:schemaRefs>
    <ds:schemaRef ds:uri="http://schemas.microsoft.com/sharepoint/v3/contenttype/forms"/>
  </ds:schemaRefs>
</ds:datastoreItem>
</file>

<file path=customXml/itemProps3.xml><?xml version="1.0" encoding="utf-8"?>
<ds:datastoreItem xmlns:ds="http://schemas.openxmlformats.org/officeDocument/2006/customXml" ds:itemID="{ABB0D126-DAB8-4013-95E3-3877CEDB538F}">
  <ds:schemaRefs>
    <ds:schemaRef ds:uri="http://schemas.microsoft.com/office/2006/metadata/properties"/>
    <ds:schemaRef ds:uri="http://schemas.microsoft.com/office/infopath/2007/PartnerControls"/>
    <ds:schemaRef ds:uri="30eae720-c27e-4828-92b5-66077481cd2f"/>
    <ds:schemaRef ds:uri="ab40f4fb-dd43-48c8-b0b2-f661c33f3f3c"/>
  </ds:schemaRefs>
</ds:datastoreItem>
</file>

<file path=docProps/app.xml><?xml version="1.0" encoding="utf-8"?>
<Properties xmlns="http://schemas.openxmlformats.org/officeDocument/2006/extended-properties" xmlns:vt="http://schemas.openxmlformats.org/officeDocument/2006/docPropsVTypes">
  <TotalTime>5</TotalTime>
  <Words>2090</Words>
  <Application>Microsoft Office PowerPoint</Application>
  <PresentationFormat>Diavoorstelling (16:9)</PresentationFormat>
  <Paragraphs>166</Paragraphs>
  <Slides>28</Slides>
  <Notes>28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Cooper Black</vt:lpstr>
      <vt:lpstr>Verdana</vt:lpstr>
      <vt:lpstr>Kantoorthema</vt:lpstr>
      <vt:lpstr>Welkom bij de gastles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Play it COOL!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de gastles!</dc:title>
  <dc:creator>acole</dc:creator>
  <cp:lastModifiedBy>Alena Ivanova</cp:lastModifiedBy>
  <cp:revision>179</cp:revision>
  <dcterms:created xsi:type="dcterms:W3CDTF">2020-01-24T08:22:32Z</dcterms:created>
  <dcterms:modified xsi:type="dcterms:W3CDTF">2024-01-24T13:09:53Z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0x0101000FC1DC766F7A6F4C9FDE9133385D78AD</vt:lpwstr>
  </property>
</Properties>
</file>