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59" r:id="rId6"/>
    <p:sldId id="279" r:id="rId7"/>
    <p:sldId id="282" r:id="rId8"/>
    <p:sldId id="280" r:id="rId9"/>
    <p:sldId id="281" r:id="rId10"/>
    <p:sldId id="286" r:id="rId11"/>
    <p:sldId id="305" r:id="rId12"/>
    <p:sldId id="304" r:id="rId13"/>
    <p:sldId id="260" r:id="rId14"/>
    <p:sldId id="262" r:id="rId15"/>
    <p:sldId id="266" r:id="rId16"/>
    <p:sldId id="271" r:id="rId17"/>
    <p:sldId id="269" r:id="rId18"/>
    <p:sldId id="274" r:id="rId19"/>
    <p:sldId id="272" r:id="rId20"/>
    <p:sldId id="273" r:id="rId21"/>
    <p:sldId id="276" r:id="rId22"/>
    <p:sldId id="277" r:id="rId23"/>
    <p:sldId id="284" r:id="rId24"/>
    <p:sldId id="268" r:id="rId25"/>
    <p:sldId id="285" r:id="rId26"/>
    <p:sldId id="306" r:id="rId27"/>
    <p:sldId id="307" r:id="rId28"/>
  </p:sldIdLst>
  <p:sldSz cx="9144000" cy="5143500" type="screen16x9"/>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D44F9C-E086-48FD-AF3B-406B72FFD5D3}" v="17" dt="2023-01-30T13:26:37.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9" autoAdjust="0"/>
    <p:restoredTop sz="82406" autoAdjust="0"/>
  </p:normalViewPr>
  <p:slideViewPr>
    <p:cSldViewPr>
      <p:cViewPr varScale="1">
        <p:scale>
          <a:sx n="119" d="100"/>
          <a:sy n="119" d="100"/>
        </p:scale>
        <p:origin x="1380"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tan Verheijen" userId="5d881629-8ba8-4e8b-bb0c-9806eee3752d" providerId="ADAL" clId="{95D44F9C-E086-48FD-AF3B-406B72FFD5D3}"/>
    <pc:docChg chg="modSld">
      <pc:chgData name="Tristan Verheijen" userId="5d881629-8ba8-4e8b-bb0c-9806eee3752d" providerId="ADAL" clId="{95D44F9C-E086-48FD-AF3B-406B72FFD5D3}" dt="2023-01-30T13:22:58.731" v="3"/>
      <pc:docMkLst>
        <pc:docMk/>
      </pc:docMkLst>
      <pc:sldChg chg="modSp">
        <pc:chgData name="Tristan Verheijen" userId="5d881629-8ba8-4e8b-bb0c-9806eee3752d" providerId="ADAL" clId="{95D44F9C-E086-48FD-AF3B-406B72FFD5D3}" dt="2023-01-30T13:22:58.731" v="3"/>
        <pc:sldMkLst>
          <pc:docMk/>
          <pc:sldMk cId="2129749528" sldId="266"/>
        </pc:sldMkLst>
        <pc:picChg chg="mod">
          <ac:chgData name="Tristan Verheijen" userId="5d881629-8ba8-4e8b-bb0c-9806eee3752d" providerId="ADAL" clId="{95D44F9C-E086-48FD-AF3B-406B72FFD5D3}" dt="2023-01-30T13:22:58.731" v="3"/>
          <ac:picMkLst>
            <pc:docMk/>
            <pc:sldMk cId="2129749528" sldId="266"/>
            <ac:picMk id="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E061F3BF-90B3-489E-B856-5CE80E26C955}" type="datetimeFigureOut">
              <a:rPr lang="nl-NL" smtClean="0"/>
              <a:t>30-1-2023</a:t>
            </a:fld>
            <a:endParaRPr lang="nl-NL"/>
          </a:p>
        </p:txBody>
      </p:sp>
      <p:sp>
        <p:nvSpPr>
          <p:cNvPr id="4" name="Tijdelijke aanduiding voor dia-afbeelding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3F35E08-8E09-4C0F-9D41-681339C5BBB0}" type="slidenum">
              <a:rPr lang="nl-NL" smtClean="0"/>
              <a:t>‹nr.›</a:t>
            </a:fld>
            <a:endParaRPr lang="nl-NL"/>
          </a:p>
        </p:txBody>
      </p:sp>
    </p:spTree>
    <p:extLst>
      <p:ext uri="{BB962C8B-B14F-4D97-AF65-F5344CB8AC3E}">
        <p14:creationId xmlns:p14="http://schemas.microsoft.com/office/powerpoint/2010/main" val="10144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Voorstellen</a:t>
            </a:r>
          </a:p>
          <a:p>
            <a:endParaRPr lang="nl-NL" baseline="0" dirty="0"/>
          </a:p>
          <a:p>
            <a:r>
              <a:rPr lang="nl-NL" baseline="0" dirty="0"/>
              <a:t>Heb je wel eens van koudetechniek gehoord en wat denk je dat het is? </a:t>
            </a:r>
          </a:p>
          <a:p>
            <a:endParaRPr lang="nl-NL" baseline="0" dirty="0"/>
          </a:p>
          <a:p>
            <a:r>
              <a:rPr lang="nl-NL" baseline="0" dirty="0"/>
              <a:t>Vraag of een van de kinderen een ouder of bekende heeft die in koudetechniek werkt.</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a:t>
            </a:fld>
            <a:endParaRPr lang="nl-NL"/>
          </a:p>
        </p:txBody>
      </p:sp>
    </p:spTree>
    <p:extLst>
      <p:ext uri="{BB962C8B-B14F-4D97-AF65-F5344CB8AC3E}">
        <p14:creationId xmlns:p14="http://schemas.microsoft.com/office/powerpoint/2010/main" val="3247158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je ziet is koudetechniek overal! Soms is het duidelijk</a:t>
            </a:r>
            <a:r>
              <a:rPr lang="nl-NL" baseline="0" dirty="0"/>
              <a:t> zichtbaar zoals in de supermarkt of zelfs thuis, maar soms is het ook minder zichtbaar. Wist je dat je niet zou kunnen </a:t>
            </a:r>
            <a:r>
              <a:rPr lang="nl-NL" baseline="0" dirty="0" err="1"/>
              <a:t>Whatsappen</a:t>
            </a:r>
            <a:r>
              <a:rPr lang="nl-NL" baseline="0" dirty="0"/>
              <a:t> zonder koudetechniek?</a:t>
            </a:r>
          </a:p>
          <a:p>
            <a:endParaRPr lang="nl-NL" baseline="0" dirty="0"/>
          </a:p>
          <a:p>
            <a:r>
              <a:rPr lang="nl-NL" baseline="0" dirty="0"/>
              <a:t>Jouw activiteiten op </a:t>
            </a:r>
            <a:r>
              <a:rPr lang="nl-NL" baseline="0" dirty="0" err="1"/>
              <a:t>Whatsapp</a:t>
            </a:r>
            <a:r>
              <a:rPr lang="nl-NL" baseline="0" dirty="0"/>
              <a:t> worden opgeslagen op een speciale server. Deze servers worden ondergebracht in een datacenter. </a:t>
            </a:r>
            <a:r>
              <a:rPr lang="nl-NL" sz="1200" b="0" i="0" kern="1200" dirty="0">
                <a:solidFill>
                  <a:schemeClr val="tx1"/>
                </a:solidFill>
                <a:effectLst/>
                <a:latin typeface="+mn-lt"/>
                <a:ea typeface="+mn-ea"/>
                <a:cs typeface="+mn-cs"/>
              </a:rPr>
              <a:t>Deze servers zijn heel hard aan het werk en geven daarbij warmte af aan hun omgeving,</a:t>
            </a:r>
            <a:r>
              <a:rPr lang="nl-NL" sz="1200" b="0" i="0" kern="1200" baseline="0" dirty="0">
                <a:solidFill>
                  <a:schemeClr val="tx1"/>
                </a:solidFill>
                <a:effectLst/>
                <a:latin typeface="+mn-lt"/>
                <a:ea typeface="+mn-ea"/>
                <a:cs typeface="+mn-cs"/>
              </a:rPr>
              <a:t> daarom moet een datacenter goed gekoeld worden!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Heb je wel eens aan de achterkant van een laptop gevoeld? Het voelt warm aan. Stel je voor dat je duizend werkende laptops op elkaar stapelt zonder koeling, dan wordt het wel heel erg warm! Dit is vergelijkbaar met een datacenter, zonder koeling zou het heel warm worden met als gevolg </a:t>
            </a:r>
            <a:r>
              <a:rPr lang="nl-NL" sz="1200" b="0" i="0" kern="1200" dirty="0">
                <a:solidFill>
                  <a:schemeClr val="tx1"/>
                </a:solidFill>
                <a:effectLst/>
                <a:latin typeface="+mn-lt"/>
                <a:ea typeface="+mn-ea"/>
                <a:cs typeface="+mn-cs"/>
              </a:rPr>
              <a:t>dat de apparatuur stuk kan gaan is door oververhitting.</a:t>
            </a:r>
            <a:endParaRPr lang="nl-NL" b="0"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10</a:t>
            </a:fld>
            <a:endParaRPr lang="nl-NL"/>
          </a:p>
        </p:txBody>
      </p:sp>
    </p:spTree>
    <p:extLst>
      <p:ext uri="{BB962C8B-B14F-4D97-AF65-F5344CB8AC3E}">
        <p14:creationId xmlns:p14="http://schemas.microsoft.com/office/powerpoint/2010/main" val="84905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Maar de bekendste toepassing van koudetechniek</a:t>
            </a:r>
            <a:r>
              <a:rPr lang="nl-NL" sz="1200" kern="1200" baseline="0" dirty="0">
                <a:solidFill>
                  <a:schemeClr val="tx1"/>
                </a:solidFill>
                <a:effectLst/>
                <a:latin typeface="+mn-lt"/>
                <a:ea typeface="+mn-ea"/>
                <a:cs typeface="+mn-cs"/>
              </a:rPr>
              <a:t> is de koelkast. Net als bij het voorbeeld van de appels </a:t>
            </a:r>
            <a:r>
              <a:rPr lang="nl-NL" sz="1200" kern="1200" dirty="0">
                <a:solidFill>
                  <a:schemeClr val="tx1"/>
                </a:solidFill>
                <a:effectLst/>
                <a:latin typeface="+mn-lt"/>
                <a:ea typeface="+mn-ea"/>
                <a:cs typeface="+mn-cs"/>
              </a:rPr>
              <a:t>blijft eten</a:t>
            </a:r>
            <a:r>
              <a:rPr lang="nl-NL" sz="1200" kern="1200" baseline="0" dirty="0">
                <a:solidFill>
                  <a:schemeClr val="tx1"/>
                </a:solidFill>
                <a:effectLst/>
                <a:latin typeface="+mn-lt"/>
                <a:ea typeface="+mn-ea"/>
                <a:cs typeface="+mn-cs"/>
              </a:rPr>
              <a:t> en drinken</a:t>
            </a:r>
            <a:r>
              <a:rPr lang="nl-NL" sz="1200" kern="1200" dirty="0">
                <a:solidFill>
                  <a:schemeClr val="tx1"/>
                </a:solidFill>
                <a:effectLst/>
                <a:latin typeface="+mn-lt"/>
                <a:ea typeface="+mn-ea"/>
                <a:cs typeface="+mn-cs"/>
              </a:rPr>
              <a:t> in een koelkast langer vers en houdbaar.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Je kunt nu iets</a:t>
            </a:r>
            <a:r>
              <a:rPr lang="nl-NL" sz="1200" kern="1200" baseline="0" dirty="0">
                <a:solidFill>
                  <a:schemeClr val="tx1"/>
                </a:solidFill>
                <a:effectLst/>
                <a:latin typeface="+mn-lt"/>
                <a:ea typeface="+mn-ea"/>
                <a:cs typeface="+mn-cs"/>
              </a:rPr>
              <a:t> vertellen over de techniek van de koelkast. Let op, verzand niet in technische details. </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Bijvoorbeeld zie tekst hieronder.</a:t>
            </a:r>
          </a:p>
          <a:p>
            <a:endParaRPr lang="nl-NL" sz="1200" kern="1200" baseline="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Vaak wordt er gedacht dat een koelkast koude lucht in een ruimte blaast. Dit is onjuist. Een koelkast koelt niet door koude lucht in een ruimte te blazen, een koelkast voert warmte af. Deze warmte wordt uit eten en drinken gehaald en afgevoerd naar de omgeving. </a:t>
            </a:r>
            <a:endParaRPr lang="nl-NL" sz="1200" kern="1200" baseline="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Het is niet moeilijk om het ‘koelprincipe van de koelkast’ zelf te ervaren. Denk maar eens aan een mooie zomerse dag aan zee. Je hebt net gezwommen en wanneer op je strandstoel ligt, begin je te rillen, hoewel het 30°C is!</a:t>
            </a:r>
          </a:p>
          <a:p>
            <a:r>
              <a:rPr lang="nl-NL" sz="1200" kern="1200" dirty="0">
                <a:solidFill>
                  <a:schemeClr val="tx1"/>
                </a:solidFill>
                <a:effectLst/>
                <a:latin typeface="+mn-lt"/>
                <a:ea typeface="+mn-ea"/>
                <a:cs typeface="+mn-cs"/>
              </a:rPr>
              <a:t>De reden dat je het koud krijgt is omdat het water, wanneer het verdampt van de huid, warmte-energie onttrekt van je lichaam. Het gevolg hiervan is dat je het koud krijgt. Dit is, eenvoudig uitgelegd, hetzelfde principe dat in koelkasten wordt toegepast.</a:t>
            </a:r>
          </a:p>
          <a:p>
            <a:endParaRPr lang="nl-NL" sz="1200" b="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11</a:t>
            </a:fld>
            <a:endParaRPr lang="nl-NL"/>
          </a:p>
        </p:txBody>
      </p:sp>
    </p:spTree>
    <p:extLst>
      <p:ext uri="{BB962C8B-B14F-4D97-AF65-F5344CB8AC3E}">
        <p14:creationId xmlns:p14="http://schemas.microsoft.com/office/powerpoint/2010/main" val="93640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dit filmpje wordt het</a:t>
            </a:r>
            <a:r>
              <a:rPr lang="nl-NL" baseline="0" dirty="0"/>
              <a:t> nog eens goed uitgelegd. </a:t>
            </a:r>
          </a:p>
          <a:p>
            <a:endParaRPr lang="nl-NL" baseline="0" dirty="0"/>
          </a:p>
          <a:p>
            <a:r>
              <a:rPr lang="nl-NL" baseline="0" dirty="0"/>
              <a:t>tip: vertel in je eigen (eenvoudige) woorden wat ze zojuist hebben gezien.</a:t>
            </a:r>
          </a:p>
          <a:p>
            <a:endParaRPr lang="nl-NL" baseline="0" dirty="0"/>
          </a:p>
          <a:p>
            <a:r>
              <a:rPr lang="nl-NL" baseline="0" dirty="0"/>
              <a:t>Het gaat dus om het verplaatsen van warmte</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12</a:t>
            </a:fld>
            <a:endParaRPr lang="nl-NL"/>
          </a:p>
        </p:txBody>
      </p:sp>
    </p:spTree>
    <p:extLst>
      <p:ext uri="{BB962C8B-B14F-4D97-AF65-F5344CB8AC3E}">
        <p14:creationId xmlns:p14="http://schemas.microsoft.com/office/powerpoint/2010/main" val="286464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Binnen</a:t>
            </a:r>
            <a:r>
              <a:rPr lang="nl-NL" sz="1200" b="0" i="0" kern="1200" baseline="0" dirty="0">
                <a:solidFill>
                  <a:schemeClr val="tx1"/>
                </a:solidFill>
                <a:effectLst/>
                <a:latin typeface="+mn-lt"/>
                <a:ea typeface="+mn-ea"/>
                <a:cs typeface="+mn-cs"/>
              </a:rPr>
              <a:t> de koudetechniek zijn er hele leuke banen beschikbaar. </a:t>
            </a:r>
            <a:r>
              <a:rPr lang="nl-NL" dirty="0"/>
              <a:t>Een</a:t>
            </a:r>
            <a:r>
              <a:rPr lang="nl-NL" baseline="0" dirty="0"/>
              <a:t> </a:t>
            </a:r>
            <a:r>
              <a:rPr lang="nl-NL" baseline="0" dirty="0" err="1"/>
              <a:t>koudemonteur</a:t>
            </a:r>
            <a:r>
              <a:rPr lang="nl-NL" baseline="0" dirty="0"/>
              <a:t> zorgt er bijvoorbeeld voor dat </a:t>
            </a:r>
            <a:r>
              <a:rPr lang="nl-NL" baseline="0" dirty="0" err="1"/>
              <a:t>koudesystemen</a:t>
            </a:r>
            <a:r>
              <a:rPr lang="nl-NL" baseline="0" dirty="0"/>
              <a:t> blijven werken door onderhoudswerkzaamheden en reparaties uit te voeren.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Koudemonteurs</a:t>
            </a:r>
            <a:r>
              <a:rPr lang="nl-NL" sz="1200" kern="1200" dirty="0">
                <a:solidFill>
                  <a:schemeClr val="tx1"/>
                </a:solidFill>
                <a:effectLst/>
                <a:latin typeface="+mn-lt"/>
                <a:ea typeface="+mn-ea"/>
                <a:cs typeface="+mn-cs"/>
              </a:rPr>
              <a:t> zijn de helden die ervoor zorgen dat: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Wij zorgeloos met elkaar kunnen blijven appen;</a:t>
            </a:r>
          </a:p>
          <a:p>
            <a:r>
              <a:rPr lang="nl-NL" sz="1200" kern="1200" dirty="0">
                <a:solidFill>
                  <a:schemeClr val="tx1"/>
                </a:solidFill>
                <a:effectLst/>
                <a:latin typeface="+mn-lt"/>
                <a:ea typeface="+mn-ea"/>
                <a:cs typeface="+mn-cs"/>
              </a:rPr>
              <a:t>Wij op het terras heerlijk van een koud drankje kunnen genieten;</a:t>
            </a:r>
          </a:p>
          <a:p>
            <a:r>
              <a:rPr lang="nl-NL" sz="1200" kern="1200" dirty="0">
                <a:solidFill>
                  <a:schemeClr val="tx1"/>
                </a:solidFill>
                <a:effectLst/>
                <a:latin typeface="+mn-lt"/>
                <a:ea typeface="+mn-ea"/>
                <a:cs typeface="+mn-cs"/>
              </a:rPr>
              <a:t>Wij comfortabel op de bank kunnen chillen op hete, zomerse dagen.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je langs komt om een storing te verhelpen is iedereen superblij met je.</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13</a:t>
            </a:fld>
            <a:endParaRPr lang="nl-NL"/>
          </a:p>
        </p:txBody>
      </p:sp>
    </p:spTree>
    <p:extLst>
      <p:ext uri="{BB962C8B-B14F-4D97-AF65-F5344CB8AC3E}">
        <p14:creationId xmlns:p14="http://schemas.microsoft.com/office/powerpoint/2010/main" val="3057152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sluiten deze gastles af met een korte quiz. Succes!</a:t>
            </a: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14</a:t>
            </a:fld>
            <a:endParaRPr lang="nl-NL"/>
          </a:p>
        </p:txBody>
      </p:sp>
    </p:spTree>
    <p:extLst>
      <p:ext uri="{BB962C8B-B14F-4D97-AF65-F5344CB8AC3E}">
        <p14:creationId xmlns:p14="http://schemas.microsoft.com/office/powerpoint/2010/main" val="1527346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Onjuist</a:t>
            </a:r>
          </a:p>
          <a:p>
            <a:r>
              <a:rPr lang="nl-NL" sz="1200" kern="1200" dirty="0">
                <a:solidFill>
                  <a:schemeClr val="tx1"/>
                </a:solidFill>
                <a:effectLst/>
                <a:latin typeface="+mn-lt"/>
                <a:ea typeface="+mn-ea"/>
                <a:cs typeface="+mn-cs"/>
              </a:rPr>
              <a:t>Toelichting: </a:t>
            </a:r>
            <a:r>
              <a:rPr lang="nl-NL" sz="1200" b="0" i="0" u="none" strike="noStrike" kern="1200" baseline="0" dirty="0">
                <a:solidFill>
                  <a:schemeClr val="tx1"/>
                </a:solidFill>
                <a:effectLst/>
                <a:latin typeface="+mn-lt"/>
                <a:ea typeface="+mn-ea"/>
                <a:cs typeface="+mn-cs"/>
              </a:rPr>
              <a:t>W</a:t>
            </a:r>
            <a:r>
              <a:rPr lang="nl-NL" sz="1200" b="0" i="0" u="none" strike="noStrike" kern="1200" baseline="0" dirty="0">
                <a:solidFill>
                  <a:schemeClr val="tx1"/>
                </a:solidFill>
                <a:latin typeface="+mn-lt"/>
                <a:ea typeface="+mn-ea"/>
                <a:cs typeface="+mn-cs"/>
              </a:rPr>
              <a:t>e kunnen ziek worden van bedorven eten en drinken.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15</a:t>
            </a:fld>
            <a:endParaRPr lang="nl-NL"/>
          </a:p>
        </p:txBody>
      </p:sp>
    </p:spTree>
    <p:extLst>
      <p:ext uri="{BB962C8B-B14F-4D97-AF65-F5344CB8AC3E}">
        <p14:creationId xmlns:p14="http://schemas.microsoft.com/office/powerpoint/2010/main" val="353758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onjuist</a:t>
            </a:r>
          </a:p>
          <a:p>
            <a:r>
              <a:rPr lang="nl-NL" sz="1200" kern="1200" dirty="0">
                <a:solidFill>
                  <a:schemeClr val="tx1"/>
                </a:solidFill>
                <a:effectLst/>
                <a:latin typeface="+mn-lt"/>
                <a:ea typeface="+mn-ea"/>
                <a:cs typeface="+mn-cs"/>
              </a:rPr>
              <a:t>Toelichting: Door is geen koudetechniek voor nodig.</a:t>
            </a:r>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16</a:t>
            </a:fld>
            <a:endParaRPr lang="nl-NL"/>
          </a:p>
        </p:txBody>
      </p:sp>
    </p:spTree>
    <p:extLst>
      <p:ext uri="{BB962C8B-B14F-4D97-AF65-F5344CB8AC3E}">
        <p14:creationId xmlns:p14="http://schemas.microsoft.com/office/powerpoint/2010/main" val="2276210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juist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Toelichting: </a:t>
            </a:r>
            <a:r>
              <a:rPr lang="nl-NL" sz="1200" b="0" i="0" kern="1200" baseline="0" dirty="0">
                <a:solidFill>
                  <a:schemeClr val="tx1"/>
                </a:solidFill>
                <a:effectLst/>
                <a:latin typeface="+mn-lt"/>
                <a:ea typeface="+mn-ea"/>
                <a:cs typeface="+mn-cs"/>
              </a:rPr>
              <a:t>Nepsneeuw wordt gemaakt met behulp van </a:t>
            </a:r>
            <a:r>
              <a:rPr lang="nl-NL" sz="1200" b="0" i="0" kern="1200" baseline="0" dirty="0" err="1">
                <a:solidFill>
                  <a:schemeClr val="tx1"/>
                </a:solidFill>
                <a:effectLst/>
                <a:latin typeface="+mn-lt"/>
                <a:ea typeface="+mn-ea"/>
                <a:cs typeface="+mn-cs"/>
              </a:rPr>
              <a:t>sneeuwkannonen</a:t>
            </a:r>
            <a:r>
              <a:rPr lang="nl-NL" sz="1200" b="0" i="0" kern="1200" baseline="0" dirty="0">
                <a:solidFill>
                  <a:schemeClr val="tx1"/>
                </a:solidFill>
                <a:effectLst/>
                <a:latin typeface="+mn-lt"/>
                <a:ea typeface="+mn-ea"/>
                <a:cs typeface="+mn-cs"/>
              </a:rPr>
              <a:t>. </a:t>
            </a:r>
            <a:endParaRPr lang="nl-NL" dirty="0"/>
          </a:p>
          <a:p>
            <a:r>
              <a:rPr lang="nl-NL" sz="1200" kern="120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Grote kans dat je ze wel eens</a:t>
            </a:r>
            <a:r>
              <a:rPr lang="nl-NL" sz="1200" b="0" i="0" kern="1200" baseline="0" dirty="0">
                <a:solidFill>
                  <a:schemeClr val="tx1"/>
                </a:solidFill>
                <a:effectLst/>
                <a:latin typeface="+mn-lt"/>
                <a:ea typeface="+mn-ea"/>
                <a:cs typeface="+mn-cs"/>
              </a:rPr>
              <a:t> op tv hebt gezien of</a:t>
            </a:r>
            <a:r>
              <a:rPr lang="nl-NL" sz="1200" b="0" i="0" kern="1200" dirty="0">
                <a:solidFill>
                  <a:schemeClr val="tx1"/>
                </a:solidFill>
                <a:effectLst/>
                <a:latin typeface="+mn-lt"/>
                <a:ea typeface="+mn-ea"/>
                <a:cs typeface="+mn-cs"/>
              </a:rPr>
              <a:t> tijdens je </a:t>
            </a:r>
            <a:r>
              <a:rPr lang="nl-NL" sz="1200" b="0" i="0" u="none" strike="noStrike" kern="1200" dirty="0">
                <a:solidFill>
                  <a:schemeClr val="tx1"/>
                </a:solidFill>
                <a:effectLst/>
                <a:latin typeface="+mn-lt"/>
                <a:ea typeface="+mn-ea"/>
                <a:cs typeface="+mn-cs"/>
              </a:rPr>
              <a:t>wintersportvakantie</a:t>
            </a:r>
            <a:r>
              <a:rPr lang="nl-NL" sz="1200" b="0" i="0" kern="1200" dirty="0">
                <a:solidFill>
                  <a:schemeClr val="tx1"/>
                </a:solidFill>
                <a:effectLst/>
                <a:latin typeface="+mn-lt"/>
                <a:ea typeface="+mn-ea"/>
                <a:cs typeface="+mn-cs"/>
              </a:rPr>
              <a:t> weleens hebt zien draaien.</a:t>
            </a:r>
            <a:r>
              <a:rPr lang="nl-NL" sz="1200" b="0" i="0" kern="1200" baseline="0" dirty="0">
                <a:solidFill>
                  <a:schemeClr val="tx1"/>
                </a:solidFill>
                <a:effectLst/>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17</a:t>
            </a:fld>
            <a:endParaRPr lang="nl-NL"/>
          </a:p>
        </p:txBody>
      </p:sp>
    </p:spTree>
    <p:extLst>
      <p:ext uri="{BB962C8B-B14F-4D97-AF65-F5344CB8AC3E}">
        <p14:creationId xmlns:p14="http://schemas.microsoft.com/office/powerpoint/2010/main" val="979901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juist</a:t>
            </a:r>
          </a:p>
          <a:p>
            <a:r>
              <a:rPr lang="nl-NL" sz="1200" kern="1200" dirty="0">
                <a:solidFill>
                  <a:schemeClr val="tx1"/>
                </a:solidFill>
                <a:effectLst/>
                <a:latin typeface="+mn-lt"/>
                <a:ea typeface="+mn-ea"/>
                <a:cs typeface="+mn-cs"/>
              </a:rPr>
              <a:t>Toelichting: Zonder</a:t>
            </a:r>
            <a:r>
              <a:rPr lang="nl-NL" sz="1200" kern="1200" baseline="0" dirty="0">
                <a:solidFill>
                  <a:schemeClr val="tx1"/>
                </a:solidFill>
                <a:effectLst/>
                <a:latin typeface="+mn-lt"/>
                <a:ea typeface="+mn-ea"/>
                <a:cs typeface="+mn-cs"/>
              </a:rPr>
              <a:t> koudetechniek zou de pizza niet goed blijven.</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18</a:t>
            </a:fld>
            <a:endParaRPr lang="nl-NL"/>
          </a:p>
        </p:txBody>
      </p:sp>
    </p:spTree>
    <p:extLst>
      <p:ext uri="{BB962C8B-B14F-4D97-AF65-F5344CB8AC3E}">
        <p14:creationId xmlns:p14="http://schemas.microsoft.com/office/powerpoint/2010/main" val="257304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Antwoord is juist</a:t>
            </a:r>
          </a:p>
          <a:p>
            <a:r>
              <a:rPr lang="nl-NL" sz="1200" kern="1200" dirty="0">
                <a:solidFill>
                  <a:schemeClr val="tx1"/>
                </a:solidFill>
                <a:effectLst/>
                <a:latin typeface="+mn-lt"/>
                <a:ea typeface="+mn-ea"/>
                <a:cs typeface="+mn-cs"/>
              </a:rPr>
              <a:t>Toelichting: Zonder koudetechniek worden de datacenters niet gekoeld en deze worden juist gebruikt om je vlog op te slaan.</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19</a:t>
            </a:fld>
            <a:endParaRPr lang="nl-NL"/>
          </a:p>
        </p:txBody>
      </p:sp>
    </p:spTree>
    <p:extLst>
      <p:ext uri="{BB962C8B-B14F-4D97-AF65-F5344CB8AC3E}">
        <p14:creationId xmlns:p14="http://schemas.microsoft.com/office/powerpoint/2010/main" val="246008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baseline="0" dirty="0">
                <a:solidFill>
                  <a:schemeClr val="tx1"/>
                </a:solidFill>
                <a:effectLst/>
                <a:latin typeface="+mn-lt"/>
                <a:ea typeface="+mn-ea"/>
                <a:cs typeface="+mn-cs"/>
              </a:rPr>
              <a:t>Met koudetechniek kun je</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ruimtes</a:t>
            </a:r>
            <a:r>
              <a:rPr lang="nl-NL" sz="1200" b="0" i="0" kern="1200" dirty="0">
                <a:solidFill>
                  <a:schemeClr val="tx1"/>
                </a:solidFill>
                <a:effectLst/>
                <a:latin typeface="+mn-lt"/>
                <a:ea typeface="+mn-ea"/>
                <a:cs typeface="+mn-cs"/>
              </a:rPr>
              <a:t>,</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voorwerpen en stoffen heel koud maken. </a:t>
            </a:r>
            <a:r>
              <a:rPr lang="nl-NL" sz="1200" kern="1200" dirty="0">
                <a:solidFill>
                  <a:schemeClr val="tx1"/>
                </a:solidFill>
                <a:effectLst/>
                <a:latin typeface="+mn-lt"/>
                <a:ea typeface="+mn-ea"/>
                <a:cs typeface="+mn-cs"/>
              </a:rPr>
              <a:t>Bijna geen product in de wereld is gemaakt zonder deze techniek. </a:t>
            </a:r>
            <a:r>
              <a:rPr lang="nl-NL" sz="1200" b="0" i="0" kern="1200" baseline="0" dirty="0">
                <a:solidFill>
                  <a:schemeClr val="tx1"/>
                </a:solidFill>
                <a:effectLst/>
                <a:latin typeface="+mn-lt"/>
                <a:ea typeface="+mn-ea"/>
                <a:cs typeface="+mn-cs"/>
              </a:rPr>
              <a:t>Kunnen jullie enkele toepassingen van koudetechniek bedenken?</a:t>
            </a:r>
            <a:endParaRPr lang="nl-NL" dirty="0"/>
          </a:p>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a:t>
            </a:fld>
            <a:endParaRPr lang="nl-NL"/>
          </a:p>
        </p:txBody>
      </p:sp>
    </p:spTree>
    <p:extLst>
      <p:ext uri="{BB962C8B-B14F-4D97-AF65-F5344CB8AC3E}">
        <p14:creationId xmlns:p14="http://schemas.microsoft.com/office/powerpoint/2010/main" val="3903191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20</a:t>
            </a:fld>
            <a:endParaRPr lang="nl-NL"/>
          </a:p>
        </p:txBody>
      </p:sp>
    </p:spTree>
    <p:extLst>
      <p:ext uri="{BB962C8B-B14F-4D97-AF65-F5344CB8AC3E}">
        <p14:creationId xmlns:p14="http://schemas.microsoft.com/office/powerpoint/2010/main" val="2460081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 nu aan de slag met Play </a:t>
            </a:r>
            <a:r>
              <a:rPr lang="nl-NL" dirty="0" err="1"/>
              <a:t>it</a:t>
            </a:r>
            <a:r>
              <a:rPr lang="nl-NL" dirty="0"/>
              <a:t> COOL!</a:t>
            </a:r>
          </a:p>
          <a:p>
            <a:endParaRPr lang="nl-NL" b="1" dirty="0"/>
          </a:p>
          <a:p>
            <a:r>
              <a:rPr lang="nl-NL" b="1" dirty="0"/>
              <a:t>Zie</a:t>
            </a:r>
            <a:r>
              <a:rPr lang="nl-NL" b="1" baseline="0" dirty="0"/>
              <a:t> docentenhandleiding voor instructies.</a:t>
            </a:r>
            <a:endParaRPr lang="nl-NL" b="1"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21</a:t>
            </a:fld>
            <a:endParaRPr lang="nl-NL"/>
          </a:p>
        </p:txBody>
      </p:sp>
    </p:spTree>
    <p:extLst>
      <p:ext uri="{BB962C8B-B14F-4D97-AF65-F5344CB8AC3E}">
        <p14:creationId xmlns:p14="http://schemas.microsoft.com/office/powerpoint/2010/main" val="3830037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t>
            </a:r>
            <a:r>
              <a:rPr lang="nl-NL" dirty="0" err="1"/>
              <a:t>play</a:t>
            </a:r>
            <a:r>
              <a:rPr lang="nl-NL" dirty="0"/>
              <a:t> </a:t>
            </a:r>
            <a:r>
              <a:rPr lang="nl-NL" dirty="0" err="1"/>
              <a:t>it</a:t>
            </a:r>
            <a:r>
              <a:rPr lang="nl-NL" dirty="0"/>
              <a:t> cool spel is gemaakt om jongeren iets te leren over koude- en klimaattechniek. Met dit spel krijg je inzicht in 8 verschillende functies, 8 verschillende installaties en krijg je een beeld van een aantal verschillende klanten. Daarnaast het besef dat je door heel Nederland op heel verschillende plaatsen werkzaam kunt zijn. </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22</a:t>
            </a:fld>
            <a:endParaRPr lang="nl-NL"/>
          </a:p>
        </p:txBody>
      </p:sp>
    </p:spTree>
    <p:extLst>
      <p:ext uri="{BB962C8B-B14F-4D97-AF65-F5344CB8AC3E}">
        <p14:creationId xmlns:p14="http://schemas.microsoft.com/office/powerpoint/2010/main" val="3496973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ook de  handleiding van het spel</a:t>
            </a:r>
          </a:p>
          <a:p>
            <a:r>
              <a:rPr lang="nl-NL" dirty="0"/>
              <a:t>Benadruk dat je in de techniek ook moet samenwerken om een project gerealiseerd te krijgen, de taken moeten verdeeld worden en je bereikt het snelste en het beste een goed resultaat als je samenwerkt en goed communiceert. </a:t>
            </a:r>
          </a:p>
          <a:p>
            <a:endParaRPr lang="nl-NL" dirty="0"/>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23</a:t>
            </a:fld>
            <a:endParaRPr lang="nl-NL"/>
          </a:p>
        </p:txBody>
      </p:sp>
    </p:spTree>
    <p:extLst>
      <p:ext uri="{BB962C8B-B14F-4D97-AF65-F5344CB8AC3E}">
        <p14:creationId xmlns:p14="http://schemas.microsoft.com/office/powerpoint/2010/main" val="1351104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Afsluiting en ‘huldiging’ van </a:t>
            </a:r>
            <a:r>
              <a:rPr lang="nl-NL"/>
              <a:t>het winnende team</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24</a:t>
            </a:fld>
            <a:endParaRPr lang="nl-NL"/>
          </a:p>
        </p:txBody>
      </p:sp>
    </p:spTree>
    <p:extLst>
      <p:ext uri="{BB962C8B-B14F-4D97-AF65-F5344CB8AC3E}">
        <p14:creationId xmlns:p14="http://schemas.microsoft.com/office/powerpoint/2010/main" val="3151008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wereld zonder</a:t>
            </a:r>
            <a:r>
              <a:rPr lang="nl-NL" baseline="0" dirty="0"/>
              <a:t> koudetechniek zou een stuk onaangenamer en minder leuk zijn. We zouden geen ijs kunnen eten tijdens de zomermaanden, nooit kunnen schaatsen op een schaatsbaan en buiten de oogstmaanden zouden we niet over lekker fruit beschikken.</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3</a:t>
            </a:fld>
            <a:endParaRPr lang="nl-NL"/>
          </a:p>
        </p:txBody>
      </p:sp>
    </p:spTree>
    <p:extLst>
      <p:ext uri="{BB962C8B-B14F-4D97-AF65-F5344CB8AC3E}">
        <p14:creationId xmlns:p14="http://schemas.microsoft.com/office/powerpoint/2010/main" val="287990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Dit is wat we willen! En dit kunnen we bereiken met koudetechniek.</a:t>
            </a: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4</a:t>
            </a:fld>
            <a:endParaRPr lang="nl-NL"/>
          </a:p>
        </p:txBody>
      </p:sp>
    </p:spTree>
    <p:extLst>
      <p:ext uri="{BB962C8B-B14F-4D97-AF65-F5344CB8AC3E}">
        <p14:creationId xmlns:p14="http://schemas.microsoft.com/office/powerpoint/2010/main" val="329612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Koudetechniek heeft veel invloed op ons dagelijks leven en wordt vaker gebruikt dan je denkt. Vroeger was het bijvoorbeeld onmogelijk</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om na de oogstmaanden augustus en september nog lekkere appels te kopen.</a:t>
            </a:r>
            <a:r>
              <a:rPr lang="nl-NL" sz="1200" b="0" i="0" kern="1200" baseline="0" dirty="0">
                <a:solidFill>
                  <a:schemeClr val="tx1"/>
                </a:solidFill>
                <a:effectLst/>
                <a:latin typeface="+mn-lt"/>
                <a:ea typeface="+mn-ea"/>
                <a:cs typeface="+mn-cs"/>
              </a:rPr>
              <a:t> De </a:t>
            </a:r>
            <a:r>
              <a:rPr lang="nl-NL" sz="1200" b="0" i="0" kern="1200" baseline="0">
                <a:solidFill>
                  <a:schemeClr val="tx1"/>
                </a:solidFill>
                <a:effectLst/>
                <a:latin typeface="+mn-lt"/>
                <a:ea typeface="+mn-ea"/>
                <a:cs typeface="+mn-cs"/>
              </a:rPr>
              <a:t>appels waren te </a:t>
            </a:r>
            <a:r>
              <a:rPr lang="nl-NL" sz="1200" b="0" i="0" kern="1200" baseline="0" dirty="0">
                <a:solidFill>
                  <a:schemeClr val="tx1"/>
                </a:solidFill>
                <a:effectLst/>
                <a:latin typeface="+mn-lt"/>
                <a:ea typeface="+mn-ea"/>
                <a:cs typeface="+mn-cs"/>
              </a:rPr>
              <a:t>rijp en oneetbaar. </a:t>
            </a:r>
            <a:r>
              <a:rPr lang="nl-NL" sz="1200" b="0" i="0" kern="1200" dirty="0">
                <a:solidFill>
                  <a:schemeClr val="tx1"/>
                </a:solidFill>
                <a:effectLst/>
                <a:latin typeface="+mn-lt"/>
                <a:ea typeface="+mn-ea"/>
                <a:cs typeface="+mn-cs"/>
              </a:rPr>
              <a:t>Nu liggen er bijna het hele jaar door knapperige appelen in de supermarkten die net zo lekker zijn als pas geoogste appelen.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Dit komt omdat</a:t>
            </a:r>
            <a:r>
              <a:rPr lang="nl-NL" sz="1200" b="0" i="0" kern="1200" baseline="0" dirty="0">
                <a:solidFill>
                  <a:schemeClr val="tx1"/>
                </a:solidFill>
                <a:effectLst/>
                <a:latin typeface="+mn-lt"/>
                <a:ea typeface="+mn-ea"/>
                <a:cs typeface="+mn-cs"/>
              </a:rPr>
              <a:t> na</a:t>
            </a:r>
            <a:r>
              <a:rPr lang="nl-NL" sz="1200" b="0" i="0" kern="1200" dirty="0">
                <a:solidFill>
                  <a:schemeClr val="tx1"/>
                </a:solidFill>
                <a:effectLst/>
                <a:latin typeface="+mn-lt"/>
                <a:ea typeface="+mn-ea"/>
                <a:cs typeface="+mn-cs"/>
              </a:rPr>
              <a:t> de oogst de</a:t>
            </a:r>
            <a:r>
              <a:rPr lang="nl-NL" sz="1200" b="0" i="0" kern="1200" baseline="0" dirty="0">
                <a:solidFill>
                  <a:schemeClr val="tx1"/>
                </a:solidFill>
                <a:effectLst/>
                <a:latin typeface="+mn-lt"/>
                <a:ea typeface="+mn-ea"/>
                <a:cs typeface="+mn-cs"/>
              </a:rPr>
              <a:t> appels</a:t>
            </a:r>
            <a:r>
              <a:rPr lang="nl-NL" sz="1200" b="0" i="0" kern="1200" dirty="0">
                <a:solidFill>
                  <a:schemeClr val="tx1"/>
                </a:solidFill>
                <a:effectLst/>
                <a:latin typeface="+mn-lt"/>
                <a:ea typeface="+mn-ea"/>
                <a:cs typeface="+mn-cs"/>
              </a:rPr>
              <a:t> direct in koelruimtes worden opgeslagen</a:t>
            </a:r>
            <a:r>
              <a:rPr lang="nl-NL" sz="1200" b="0" i="0" kern="1200" baseline="0" dirty="0">
                <a:solidFill>
                  <a:schemeClr val="tx1"/>
                </a:solidFill>
                <a:effectLst/>
                <a:latin typeface="+mn-lt"/>
                <a:ea typeface="+mn-ea"/>
                <a:cs typeface="+mn-cs"/>
              </a:rPr>
              <a:t> en daardoor blijven deze lekker vers.</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Tip: neem een appel mee en vraag wanneer deze geplukt is en hoe het kan dat je deze nog vers kan eten.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5</a:t>
            </a:fld>
            <a:endParaRPr lang="nl-NL"/>
          </a:p>
        </p:txBody>
      </p:sp>
    </p:spTree>
    <p:extLst>
      <p:ext uri="{BB962C8B-B14F-4D97-AF65-F5344CB8AC3E}">
        <p14:creationId xmlns:p14="http://schemas.microsoft.com/office/powerpoint/2010/main" val="161587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a:t>
            </a:r>
            <a:r>
              <a:rPr lang="nl-NL" baseline="0" dirty="0"/>
              <a:t> friet moet goed worden gekoeld voordat het in de vrieskisten in de supermarkt ligt. Nadat de aardappels zijn gesneden, gesorteerd en voorgebakken worden de frietjes gekoeld naar +- 2 graden. Een deel gaat daarna de vriestunnel in om bij min 40 graden te worden diepgevroren.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6</a:t>
            </a:fld>
            <a:endParaRPr lang="nl-NL"/>
          </a:p>
        </p:txBody>
      </p:sp>
    </p:spTree>
    <p:extLst>
      <p:ext uri="{BB962C8B-B14F-4D97-AF65-F5344CB8AC3E}">
        <p14:creationId xmlns:p14="http://schemas.microsoft.com/office/powerpoint/2010/main" val="363511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gekoelde toonbank in de winkel bij de kaasboer, de bakker, de slager, de snackbar etc. </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7</a:t>
            </a:fld>
            <a:endParaRPr lang="nl-NL"/>
          </a:p>
        </p:txBody>
      </p:sp>
    </p:spTree>
    <p:extLst>
      <p:ext uri="{BB962C8B-B14F-4D97-AF65-F5344CB8AC3E}">
        <p14:creationId xmlns:p14="http://schemas.microsoft.com/office/powerpoint/2010/main" val="122948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Hybride warmtepomp. Werkt samen met de gasketel. </a:t>
            </a:r>
          </a:p>
          <a:p>
            <a:endParaRPr lang="nl-NL" dirty="0"/>
          </a:p>
          <a:p>
            <a:r>
              <a:rPr lang="nl-NL" dirty="0"/>
              <a:t>Let op dit plaatje zit ook in het spel</a:t>
            </a:r>
          </a:p>
        </p:txBody>
      </p:sp>
      <p:sp>
        <p:nvSpPr>
          <p:cNvPr id="4" name="Tijdelijke aanduiding voor dianummer 3"/>
          <p:cNvSpPr>
            <a:spLocks noGrp="1"/>
          </p:cNvSpPr>
          <p:nvPr>
            <p:ph type="sldNum" sz="quarter" idx="5"/>
          </p:nvPr>
        </p:nvSpPr>
        <p:spPr/>
        <p:txBody>
          <a:bodyPr/>
          <a:lstStyle/>
          <a:p>
            <a:fld id="{C3F35E08-8E09-4C0F-9D41-681339C5BBB0}" type="slidenum">
              <a:rPr lang="nl-NL" smtClean="0"/>
              <a:t>8</a:t>
            </a:fld>
            <a:endParaRPr lang="nl-NL"/>
          </a:p>
        </p:txBody>
      </p:sp>
    </p:spTree>
    <p:extLst>
      <p:ext uri="{BB962C8B-B14F-4D97-AF65-F5344CB8AC3E}">
        <p14:creationId xmlns:p14="http://schemas.microsoft.com/office/powerpoint/2010/main" val="81732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Koudetechniek wordt bijvoorbeeld ook gebruikt voor het op de juiste temperatuur houden van medicijnen.</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De uitroeiing van sommige ziektes (polio) is bijvoorbeeld mede</a:t>
            </a:r>
            <a:r>
              <a:rPr lang="nl-NL" sz="1200" b="0" i="0" kern="1200" baseline="0" dirty="0">
                <a:solidFill>
                  <a:schemeClr val="tx1"/>
                </a:solidFill>
                <a:effectLst/>
                <a:latin typeface="+mn-lt"/>
                <a:ea typeface="+mn-ea"/>
                <a:cs typeface="+mn-cs"/>
              </a:rPr>
              <a:t> te danken </a:t>
            </a:r>
            <a:r>
              <a:rPr lang="nl-NL" sz="1200" b="0" i="0" kern="1200" dirty="0">
                <a:solidFill>
                  <a:schemeClr val="tx1"/>
                </a:solidFill>
                <a:effectLst/>
                <a:latin typeface="+mn-lt"/>
                <a:ea typeface="+mn-ea"/>
                <a:cs typeface="+mn-cs"/>
              </a:rPr>
              <a:t>aan het gekoeld bewaren van vaccins. Als de</a:t>
            </a:r>
            <a:r>
              <a:rPr lang="nl-NL" sz="1200" b="0" i="0" kern="1200" baseline="0" dirty="0">
                <a:solidFill>
                  <a:schemeClr val="tx1"/>
                </a:solidFill>
                <a:effectLst/>
                <a:latin typeface="+mn-lt"/>
                <a:ea typeface="+mn-ea"/>
                <a:cs typeface="+mn-cs"/>
              </a:rPr>
              <a:t> medicijnen</a:t>
            </a:r>
            <a:r>
              <a:rPr lang="nl-NL" sz="1200" b="0" i="0" kern="1200" dirty="0">
                <a:solidFill>
                  <a:schemeClr val="tx1"/>
                </a:solidFill>
                <a:effectLst/>
                <a:latin typeface="+mn-lt"/>
                <a:ea typeface="+mn-ea"/>
                <a:cs typeface="+mn-cs"/>
              </a:rPr>
              <a:t> te warm worden, bederven ze. Als ze te koud worden, bevriest het water erin en kunnen ze hun</a:t>
            </a:r>
            <a:r>
              <a:rPr lang="nl-NL" sz="1200" b="0" i="0" kern="1200" baseline="0" dirty="0">
                <a:solidFill>
                  <a:schemeClr val="tx1"/>
                </a:solidFill>
                <a:effectLst/>
                <a:latin typeface="+mn-lt"/>
                <a:ea typeface="+mn-ea"/>
                <a:cs typeface="+mn-cs"/>
              </a:rPr>
              <a:t> functionaliteit verliezen. </a:t>
            </a:r>
            <a:endParaRPr lang="nl-NL" dirty="0"/>
          </a:p>
        </p:txBody>
      </p:sp>
      <p:sp>
        <p:nvSpPr>
          <p:cNvPr id="4" name="Tijdelijke aanduiding voor dianummer 3"/>
          <p:cNvSpPr>
            <a:spLocks noGrp="1"/>
          </p:cNvSpPr>
          <p:nvPr>
            <p:ph type="sldNum" sz="quarter" idx="10"/>
          </p:nvPr>
        </p:nvSpPr>
        <p:spPr/>
        <p:txBody>
          <a:bodyPr/>
          <a:lstStyle/>
          <a:p>
            <a:fld id="{C3F35E08-8E09-4C0F-9D41-681339C5BBB0}" type="slidenum">
              <a:rPr lang="nl-NL" smtClean="0"/>
              <a:t>9</a:t>
            </a:fld>
            <a:endParaRPr lang="nl-NL"/>
          </a:p>
        </p:txBody>
      </p:sp>
    </p:spTree>
    <p:extLst>
      <p:ext uri="{BB962C8B-B14F-4D97-AF65-F5344CB8AC3E}">
        <p14:creationId xmlns:p14="http://schemas.microsoft.com/office/powerpoint/2010/main" val="265976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4000212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56279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1"/>
            <a:ext cx="2057400" cy="329088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54781"/>
            <a:ext cx="6019800" cy="32908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2410461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44189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44621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30-1-2023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2633006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ED44576-C954-4854-A270-075279B5358A}" type="datetimeFigureOut">
              <a:rPr lang="nl-NL" smtClean="0"/>
              <a:t>30-1-2023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994731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DED44576-C954-4854-A270-075279B5358A}" type="datetimeFigureOut">
              <a:rPr lang="nl-NL" smtClean="0"/>
              <a:t>30-1-2023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75155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ED44576-C954-4854-A270-075279B5358A}" type="datetimeFigureOut">
              <a:rPr lang="nl-NL" smtClean="0"/>
              <a:t>30-1-2023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171034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30-1-2023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8817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ED44576-C954-4854-A270-075279B5358A}" type="datetimeFigureOut">
              <a:rPr lang="nl-NL" smtClean="0"/>
              <a:t>30-1-2023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2C9D83C-5D76-4B84-AC03-27BF21F8772D}" type="slidenum">
              <a:rPr lang="nl-NL" smtClean="0"/>
              <a:t>‹nr.›</a:t>
            </a:fld>
            <a:endParaRPr lang="nl-NL"/>
          </a:p>
        </p:txBody>
      </p:sp>
    </p:spTree>
    <p:extLst>
      <p:ext uri="{BB962C8B-B14F-4D97-AF65-F5344CB8AC3E}">
        <p14:creationId xmlns:p14="http://schemas.microsoft.com/office/powerpoint/2010/main" val="327921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8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ED44576-C954-4854-A270-075279B5358A}" type="datetimeFigureOut">
              <a:rPr lang="nl-NL" smtClean="0"/>
              <a:t>30-1-2023</a:t>
            </a:fld>
            <a:endParaRPr lang="nl-NL"/>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9D83C-5D76-4B84-AC03-27BF21F8772D}" type="slidenum">
              <a:rPr lang="nl-NL" smtClean="0"/>
              <a:t>‹nr.›</a:t>
            </a:fld>
            <a:endParaRPr lang="nl-NL"/>
          </a:p>
        </p:txBody>
      </p:sp>
    </p:spTree>
    <p:extLst>
      <p:ext uri="{BB962C8B-B14F-4D97-AF65-F5344CB8AC3E}">
        <p14:creationId xmlns:p14="http://schemas.microsoft.com/office/powerpoint/2010/main" val="2930385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solidFill>
                  <a:srgbClr val="009EE0"/>
                </a:solidFill>
                <a:latin typeface="Cooper Black" panose="0208090404030B020404" pitchFamily="18" charset="0"/>
              </a:rPr>
              <a:t>Welkom bij de gastles!</a:t>
            </a:r>
          </a:p>
        </p:txBody>
      </p:sp>
      <p:pic>
        <p:nvPicPr>
          <p:cNvPr id="4" name="Picture 3" descr="\\Mac\AllFiles\Volumes\Server\00212 NVKL\Spreekbeurt_Gastles\Basisschool\Spreekbeurt\Afbeeldingen\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99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08520" y="0"/>
            <a:ext cx="3046849" cy="51590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987824" y="1523"/>
            <a:ext cx="3045293" cy="51404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092338" y="0"/>
            <a:ext cx="304349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6105125" y="4155926"/>
            <a:ext cx="307538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Koudetechniek is overal!</a:t>
            </a:r>
          </a:p>
        </p:txBody>
      </p:sp>
      <p:pic>
        <p:nvPicPr>
          <p:cNvPr id="6" name="Picture 3" descr="\\Mac\AllFiles\Volumes\Server\00212 NVKL\Spreekbeurt_Gastles\Basisschool\Spreekbeurt\Afbeeldingen\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76016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122" name="Picture 2" descr="\\Mac\AllFiles\Volumes\Server-1\00212 NVKL\Spreekbeurt_Gastles\Basisschool\Gastles\Afbeeldingen\koelkast.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2" y="0"/>
            <a:ext cx="9141776"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2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3447" y="627534"/>
            <a:ext cx="6489129" cy="3650135"/>
          </a:xfrm>
          <a:prstGeom prst="rect">
            <a:avLst/>
          </a:prstGeom>
        </p:spPr>
      </p:pic>
      <p:pic>
        <p:nvPicPr>
          <p:cNvPr id="6" name="Picture 3" descr="\\Mac\AllFiles\Volumes\Server\00212 NVKL\Spreekbeurt_Gastles\Basisschool\Spreekbeurt\Afbeeldingen\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749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06699" y="-17295"/>
            <a:ext cx="3043455" cy="52274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989471" y="-19613"/>
            <a:ext cx="3041998" cy="5232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p:blipFill>
        <p:spPr bwMode="auto">
          <a:xfrm>
            <a:off x="6091437" y="1782"/>
            <a:ext cx="3045293" cy="52098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c\AllFiles\Volumes\Server\00212 NVKL\Spreekbeurt_Gastles\Basisschool\Gastles\Afbeeldingen\shutterstock_1490642387.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54435" y="-123478"/>
            <a:ext cx="591206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47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ac\AllFiles\Volumes\Server\00212 NVKL\Spreekbeurt_Gastles\Basisschool\Gastles\Afbeeldingen\quiztime.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987824" y="513633"/>
            <a:ext cx="60960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25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Mensen vinden koud eten en drinken lekkerder en daarom is de koelkast bedacht.</a:t>
            </a:r>
          </a:p>
        </p:txBody>
      </p:sp>
      <p:pic>
        <p:nvPicPr>
          <p:cNvPr id="7" name="Picture 2" descr="\\Mac\AllFiles\Volumes\Server-1\00212 NVKL\Spreekbeurt_Gastles\Basisschool\Gastles\Afbeeldingen\Koelkast_animatie.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540568" y="699542"/>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Zonder koudetechniek zou je nooit meer sneeuwballen kunnen gooien.</a:t>
            </a:r>
          </a:p>
        </p:txBody>
      </p:sp>
      <p:pic>
        <p:nvPicPr>
          <p:cNvPr id="3075" name="Picture 3" descr="\\Mac\AllFiles\Volumes\Server\00212 NVKL\Spreekbeurt_Gastles\Basisschool\Gastles\Afbeeldingen\ijsklontje.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34957" y="2561084"/>
            <a:ext cx="2582416" cy="2582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8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Met behulp van koudetechniek kunnen we nepsneeuw maken.</a:t>
            </a:r>
          </a:p>
        </p:txBody>
      </p:sp>
      <p:pic>
        <p:nvPicPr>
          <p:cNvPr id="4098" name="Picture 2" descr="\\Mac\AllFiles\Volumes\Server\00212 NVKL\Spreekbeurt_Gastles\Basisschool\Gastles\Afbeeldingen\freeze-4.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818621" y="2585654"/>
            <a:ext cx="4611216" cy="235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238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Zonder koudetechniek zou de kant-en-klare pizza niet bestaan.</a:t>
            </a:r>
          </a:p>
        </p:txBody>
      </p:sp>
      <p:pic>
        <p:nvPicPr>
          <p:cNvPr id="1027" name="Picture 3" descr="\\Mac\AllFiles\Volumes\Server\00212 NVKL\Spreekbeurt_Gastles\Basisschool\Gastles\Afbeeldingen\QualifiedRecklessIrukandjijellyfish-max-1mb.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30480" y="2236514"/>
            <a:ext cx="2656362" cy="262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625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107504" y="564576"/>
            <a:ext cx="136815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chemeClr val="bg1"/>
                </a:solidFill>
                <a:latin typeface="Cooper Black" panose="0208090404030B020404" pitchFamily="18" charset="0"/>
              </a:rPr>
              <a:t>Quiz</a:t>
            </a:r>
          </a:p>
        </p:txBody>
      </p:sp>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779912" y="1685255"/>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Juist of onjuist??</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a:p>
            <a:pPr algn="l"/>
            <a:r>
              <a:rPr lang="nl-NL" sz="2400" dirty="0">
                <a:solidFill>
                  <a:srgbClr val="009EE0"/>
                </a:solidFill>
                <a:latin typeface="Cooper Black" panose="0208090404030B020404" pitchFamily="18" charset="0"/>
              </a:rPr>
              <a:t>Zonder koudetechniek zouden we niet kunnen vloggen.</a:t>
            </a:r>
          </a:p>
        </p:txBody>
      </p:sp>
      <p:pic>
        <p:nvPicPr>
          <p:cNvPr id="2051" name="Picture 3" descr="\\Mac\AllFiles\Volumes\Server\00212 NVKL\Spreekbeurt_Gastles\Basisschool\Gastles\Afbeeldingen\play2.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52536" y="1851670"/>
            <a:ext cx="3003798" cy="300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5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Mac\AllFiles\Volumes\Server\00212 NVKL\Spreekbeurt_Gastles\Basisschool\Gastles\Afbeeldingen\ijsletters_transparant.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5536" y="995160"/>
            <a:ext cx="827831" cy="1174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c\AllFiles\Volumes\Server\00212 NVKL\Spreekbeurt_Gastles\Basisschool\Gastles\Afbeeldingen\ijsletters_transparant.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198893" y="1006207"/>
            <a:ext cx="709381" cy="1152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ac\AllFiles\Volumes\Server\00212 NVKL\Spreekbeurt_Gastles\Basisschool\Gastles\Afbeeldingen\ijsletters_transparant.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908273" y="1032270"/>
            <a:ext cx="675610" cy="1146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ac\AllFiles\Volumes\Server\00212 NVKL\Spreekbeurt_Gastles\Basisschool\Gastles\Afbeeldingen\ijsletters_transparant.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556346" y="987574"/>
            <a:ext cx="757491" cy="11816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ac\AllFiles\Volumes\Server\00212 NVKL\Spreekbeurt_Gastles\Basisschool\Gastles\Afbeeldingen\ijsletters_transparant.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275323" y="1029566"/>
            <a:ext cx="577167" cy="11564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ac\AllFiles\Volumes\Server\00212 NVKL\Spreekbeurt_Gastles\Basisschool\Gastles\Afbeeldingen\ijsletters_transparant.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780482" y="995384"/>
            <a:ext cx="702569" cy="11738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ac\AllFiles\Volumes\Server\00212 NVKL\Spreekbeurt_Gastles\Basisschool\Gastles\Afbeeldingen\ijsletters_transparant.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4932040" y="1032270"/>
            <a:ext cx="762902" cy="11708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Mac\AllFiles\Volumes\Server\00212 NVKL\Spreekbeurt_Gastles\Basisschool\Gastles\Afbeeldingen\Kind_koud.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451217" y="3263763"/>
            <a:ext cx="1335301" cy="19037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ac\AllFiles\Volumes\Server\00212 NVKL\Spreekbeurt_Gastles\Basisschool\Gastles\Afbeeldingen\ijsletters_transparant.pn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652120" y="1056089"/>
            <a:ext cx="725028" cy="11470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c\AllFiles\Volumes\Server\00212 NVKL\Spreekbeurt_Gastles\Basisschool\Gastles\Afbeeldingen\ijsletters_transparant.pn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6380466" y="1067393"/>
            <a:ext cx="783822" cy="11524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Mac\AllFiles\Volumes\Server\00212 NVKL\Spreekbeurt_Gastles\Basisschool\Gastles\Afbeeldingen\ijsletters_transparant.png"/>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7116858" y="1067393"/>
            <a:ext cx="335462" cy="11524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Mac\AllFiles\Volumes\Server\00212 NVKL\Spreekbeurt_Gastles\Basisschool\Gastles\Afbeeldingen\ijsletters_transparant.png"/>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4428554" y="1024408"/>
            <a:ext cx="565938" cy="11339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Mac\AllFiles\Volumes\Server\00212 NVKL\Spreekbeurt_Gastles\Basisschool\Gastles\Afbeeldingen\ijsletters_transparant.pn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451217" y="1063095"/>
            <a:ext cx="577167" cy="11564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Mac\AllFiles\Volumes\Server\00212 NVKL\Spreekbeurt_Gastles\Basisschool\Gastles\Afbeeldingen\ijsletters_transparant.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92641" y="1045408"/>
            <a:ext cx="827831" cy="11741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c\AllFiles\Volumes\Server-1\00212 NVKL\Spreekbeurt_Gastles\Basisschool\Gastles\Afbeeldingen\Tekstballon.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012160" y="2304256"/>
            <a:ext cx="1818105" cy="1275606"/>
          </a:xfrm>
          <a:prstGeom prst="rect">
            <a:avLst/>
          </a:prstGeom>
          <a:noFill/>
          <a:extLst>
            <a:ext uri="{909E8E84-426E-40DD-AFC4-6F175D3DCCD1}">
              <a14:hiddenFill xmlns:a14="http://schemas.microsoft.com/office/drawing/2010/main">
                <a:solidFill>
                  <a:srgbClr val="FFFFFF"/>
                </a:solidFill>
              </a14:hiddenFill>
            </a:ext>
          </a:extLst>
        </p:spPr>
      </p:pic>
      <p:sp>
        <p:nvSpPr>
          <p:cNvPr id="24" name="Titel 1"/>
          <p:cNvSpPr txBox="1">
            <a:spLocks/>
          </p:cNvSpPr>
          <p:nvPr/>
        </p:nvSpPr>
        <p:spPr>
          <a:xfrm>
            <a:off x="5927293" y="2490775"/>
            <a:ext cx="1776485" cy="9206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1400" dirty="0" err="1">
                <a:solidFill>
                  <a:srgbClr val="009EE0"/>
                </a:solidFill>
                <a:latin typeface="Cooper Black" panose="0208090404030B020404" pitchFamily="18" charset="0"/>
              </a:rPr>
              <a:t>Brrr</a:t>
            </a:r>
            <a:r>
              <a:rPr lang="nl-NL" sz="1400" dirty="0">
                <a:solidFill>
                  <a:srgbClr val="009EE0"/>
                </a:solidFill>
                <a:latin typeface="Cooper Black" panose="0208090404030B020404" pitchFamily="18" charset="0"/>
              </a:rPr>
              <a:t>, dat is wel heel koud!</a:t>
            </a:r>
          </a:p>
        </p:txBody>
      </p:sp>
      <p:pic>
        <p:nvPicPr>
          <p:cNvPr id="25" name="Picture 3" descr="\\Mac\AllFiles\Volumes\Server\00212 NVKL\Spreekbeurt_Gastles\Basisschool\Spreekbeurt\Afbeeldingen\logo.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c\AllFiles\Volumes\Server\00212 NVKL\Spreekbeurt_Gastles\Basisschool\Gastles\Afbeeldingen\quiz [Omgeze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
            <a:ext cx="3123949" cy="5234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3123949" y="2281436"/>
            <a:ext cx="424847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3600" dirty="0">
                <a:solidFill>
                  <a:srgbClr val="009EE0"/>
                </a:solidFill>
                <a:latin typeface="Cooper Black" panose="0208090404030B020404" pitchFamily="18" charset="0"/>
              </a:rPr>
              <a:t>Hebben jullie nog vragen?</a:t>
            </a:r>
            <a:br>
              <a:rPr lang="nl-NL" sz="3600" dirty="0">
                <a:solidFill>
                  <a:srgbClr val="009EE0"/>
                </a:solidFill>
                <a:latin typeface="Cooper Black" panose="0208090404030B020404" pitchFamily="18" charset="0"/>
              </a:rPr>
            </a:br>
            <a:endParaRPr lang="nl-NL" sz="3600" dirty="0">
              <a:solidFill>
                <a:srgbClr val="009EE0"/>
              </a:solidFill>
              <a:latin typeface="Cooper Black" panose="0208090404030B020404" pitchFamily="18" charset="0"/>
            </a:endParaRPr>
          </a:p>
        </p:txBody>
      </p:sp>
    </p:spTree>
    <p:extLst>
      <p:ext uri="{BB962C8B-B14F-4D97-AF65-F5344CB8AC3E}">
        <p14:creationId xmlns:p14="http://schemas.microsoft.com/office/powerpoint/2010/main" val="144530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9218" name="Picture 2" descr="\\Mac\AllFiles\Volumes\Server\00212 NVKL\Spreekbeurt_Gastles\Basisschool\Gastles\Afbeeldingen\shutterstock_29332585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 y="0"/>
            <a:ext cx="914332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2555776" y="16232"/>
            <a:ext cx="3528392"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600" dirty="0">
                <a:solidFill>
                  <a:srgbClr val="009EE0"/>
                </a:solidFill>
                <a:latin typeface="Cooper Black" panose="0208090404030B020404" pitchFamily="18" charset="0"/>
              </a:rPr>
              <a:t>Aan de slag!</a:t>
            </a:r>
          </a:p>
        </p:txBody>
      </p:sp>
      <p:pic>
        <p:nvPicPr>
          <p:cNvPr id="7"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2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E0783F7-6CB9-9BB1-B3B9-F83F18203D90}"/>
              </a:ext>
            </a:extLst>
          </p:cNvPr>
          <p:cNvSpPr/>
          <p:nvPr/>
        </p:nvSpPr>
        <p:spPr>
          <a:xfrm>
            <a:off x="539552" y="1635646"/>
            <a:ext cx="7848872" cy="1323439"/>
          </a:xfrm>
          <a:prstGeom prst="rect">
            <a:avLst/>
          </a:prstGeom>
          <a:noFill/>
        </p:spPr>
        <p:txBody>
          <a:bodyPr wrap="square" lIns="91440" tIns="45720" rIns="91440" bIns="45720">
            <a:spAutoFit/>
          </a:bodyPr>
          <a:lstStyle/>
          <a:p>
            <a:pPr algn="ctr"/>
            <a:r>
              <a:rPr lang="nl-NL"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Play </a:t>
            </a:r>
            <a:r>
              <a:rPr lang="nl-NL" sz="8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it</a:t>
            </a:r>
            <a:r>
              <a:rPr lang="nl-NL"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Verdana" panose="020B0604030504040204" pitchFamily="34" charset="0"/>
                <a:ea typeface="Verdana" panose="020B0604030504040204" pitchFamily="34" charset="0"/>
              </a:rPr>
              <a:t> COOL!</a:t>
            </a:r>
          </a:p>
        </p:txBody>
      </p:sp>
    </p:spTree>
    <p:extLst>
      <p:ext uri="{BB962C8B-B14F-4D97-AF65-F5344CB8AC3E}">
        <p14:creationId xmlns:p14="http://schemas.microsoft.com/office/powerpoint/2010/main" val="1622513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00A49A-F792-0043-5006-8003B9F9C55F}"/>
              </a:ext>
            </a:extLst>
          </p:cNvPr>
          <p:cNvSpPr>
            <a:spLocks noGrp="1"/>
          </p:cNvSpPr>
          <p:nvPr>
            <p:ph type="title"/>
          </p:nvPr>
        </p:nvSpPr>
        <p:spPr/>
        <p:txBody>
          <a:bodyPr/>
          <a:lstStyle/>
          <a:p>
            <a:r>
              <a:rPr lang="nl-NL" dirty="0">
                <a:solidFill>
                  <a:schemeClr val="accent1"/>
                </a:solidFill>
              </a:rPr>
              <a:t>Play </a:t>
            </a:r>
            <a:r>
              <a:rPr lang="nl-NL" dirty="0" err="1">
                <a:solidFill>
                  <a:schemeClr val="accent1"/>
                </a:solidFill>
              </a:rPr>
              <a:t>it</a:t>
            </a:r>
            <a:r>
              <a:rPr lang="nl-NL" dirty="0">
                <a:solidFill>
                  <a:schemeClr val="accent1"/>
                </a:solidFill>
              </a:rPr>
              <a:t> COOL!</a:t>
            </a:r>
          </a:p>
        </p:txBody>
      </p:sp>
      <p:sp>
        <p:nvSpPr>
          <p:cNvPr id="3" name="Tijdelijke aanduiding voor inhoud 2">
            <a:extLst>
              <a:ext uri="{FF2B5EF4-FFF2-40B4-BE49-F238E27FC236}">
                <a16:creationId xmlns:a16="http://schemas.microsoft.com/office/drawing/2014/main" id="{EEEF6093-CB5E-E8F5-10F0-3FA4C805FEB6}"/>
              </a:ext>
            </a:extLst>
          </p:cNvPr>
          <p:cNvSpPr>
            <a:spLocks noGrp="1"/>
          </p:cNvSpPr>
          <p:nvPr>
            <p:ph idx="1"/>
          </p:nvPr>
        </p:nvSpPr>
        <p:spPr>
          <a:xfrm>
            <a:off x="457200" y="1065211"/>
            <a:ext cx="8363272" cy="3872309"/>
          </a:xfrm>
        </p:spPr>
        <p:txBody>
          <a:bodyPr>
            <a:normAutofit/>
          </a:bodyPr>
          <a:lstStyle/>
          <a:p>
            <a:pPr marL="0" indent="0">
              <a:buNone/>
            </a:pPr>
            <a:r>
              <a:rPr lang="nl-NL" sz="1600" b="1" dirty="0">
                <a:solidFill>
                  <a:schemeClr val="accent1"/>
                </a:solidFill>
                <a:effectLst/>
                <a:latin typeface="Verdana" panose="020B0604030504040204" pitchFamily="34" charset="0"/>
                <a:ea typeface="Verdana" panose="020B0604030504040204" pitchFamily="34" charset="0"/>
                <a:cs typeface="Times New Roman" panose="02020603050405020304" pitchFamily="18" charset="0"/>
              </a:rPr>
              <a:t>Ontdek wie, aan welke installatie bij welke klant, heeft (mee)gewerkt! </a:t>
            </a: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a:p>
            <a:pPr marL="0" indent="0">
              <a:buNone/>
            </a:pPr>
            <a:r>
              <a:rPr lang="nl-NL" sz="1400" b="1" u="sng" dirty="0">
                <a:solidFill>
                  <a:schemeClr val="accent1"/>
                </a:solidFill>
                <a:latin typeface="Verdana" panose="020B0604030504040204" pitchFamily="34" charset="0"/>
                <a:ea typeface="Verdana" panose="020B0604030504040204" pitchFamily="34" charset="0"/>
              </a:rPr>
              <a:t>spelregels</a:t>
            </a:r>
          </a:p>
          <a:p>
            <a:pPr marL="0" indent="0">
              <a:buNone/>
            </a:pPr>
            <a:r>
              <a:rPr lang="nl-NL" sz="1400" b="1" dirty="0">
                <a:solidFill>
                  <a:schemeClr val="accent1"/>
                </a:solidFill>
                <a:latin typeface="Verdana" panose="020B0604030504040204" pitchFamily="34" charset="0"/>
                <a:ea typeface="Verdana" panose="020B0604030504040204" pitchFamily="34" charset="0"/>
              </a:rPr>
              <a:t>Maak teams van minimaal 4 - maximaal 6 leerlingen</a:t>
            </a:r>
          </a:p>
          <a:p>
            <a:pPr marL="0" indent="0">
              <a:buNone/>
            </a:pPr>
            <a:r>
              <a:rPr lang="nl-NL" sz="1400" b="1" dirty="0">
                <a:solidFill>
                  <a:schemeClr val="accent1"/>
                </a:solidFill>
                <a:latin typeface="Verdana" panose="020B0604030504040204" pitchFamily="34" charset="0"/>
                <a:ea typeface="Verdana" panose="020B0604030504040204" pitchFamily="34" charset="0"/>
              </a:rPr>
              <a:t>Werk samen als team om de oplossing te vinden</a:t>
            </a:r>
          </a:p>
          <a:p>
            <a:pPr marL="0" indent="0">
              <a:buNone/>
            </a:pPr>
            <a:r>
              <a:rPr lang="nl-NL" sz="1400" b="1" dirty="0">
                <a:solidFill>
                  <a:schemeClr val="accent1"/>
                </a:solidFill>
                <a:latin typeface="Verdana" panose="020B0604030504040204" pitchFamily="34" charset="0"/>
                <a:ea typeface="Verdana" panose="020B0604030504040204" pitchFamily="34" charset="0"/>
              </a:rPr>
              <a:t>Maak gebruik van de aanwijzingen in het lokaal, (deze mag je niet verplaatsen) én van de beschrijving achterop op de kaartjes van de deskundigen en de installaties.</a:t>
            </a:r>
          </a:p>
          <a:p>
            <a:pPr marL="0" indent="0">
              <a:buNone/>
            </a:pPr>
            <a:r>
              <a:rPr lang="nl-NL" sz="1400" b="1" dirty="0">
                <a:solidFill>
                  <a:schemeClr val="accent1"/>
                </a:solidFill>
                <a:latin typeface="Verdana" panose="020B0604030504040204" pitchFamily="34" charset="0"/>
                <a:ea typeface="Verdana" panose="020B0604030504040204" pitchFamily="34" charset="0"/>
              </a:rPr>
              <a:t>Leg de kaartjes op de juiste plek op het bord (van boven naar beneden: welke deskundige werkte met welke installatie bij welke klant op welke locatie)</a:t>
            </a:r>
          </a:p>
          <a:p>
            <a:pPr marL="0" indent="0">
              <a:buNone/>
            </a:pPr>
            <a:r>
              <a:rPr lang="nl-NL" sz="1400" b="1" dirty="0">
                <a:solidFill>
                  <a:schemeClr val="accent1"/>
                </a:solidFill>
                <a:latin typeface="Verdana" panose="020B0604030504040204" pitchFamily="34" charset="0"/>
                <a:ea typeface="Verdana" panose="020B0604030504040204" pitchFamily="34" charset="0"/>
              </a:rPr>
              <a:t>Niet afkijken bij elkaar</a:t>
            </a: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a:p>
            <a:pPr marL="0" indent="0">
              <a:buNone/>
            </a:pPr>
            <a:r>
              <a:rPr lang="nl-NL" sz="1400" b="1" dirty="0">
                <a:solidFill>
                  <a:schemeClr val="accent1"/>
                </a:solidFill>
                <a:latin typeface="Verdana" panose="020B0604030504040204" pitchFamily="34" charset="0"/>
                <a:ea typeface="Verdana" panose="020B0604030504040204" pitchFamily="34" charset="0"/>
              </a:rPr>
              <a:t>Klaar ?: team gaat zitten en steekt allemaal een hand omhoog voor de controle</a:t>
            </a:r>
          </a:p>
          <a:p>
            <a:pPr marL="0" indent="0">
              <a:buNone/>
            </a:pPr>
            <a:r>
              <a:rPr lang="nl-NL" sz="1400" b="1" dirty="0">
                <a:solidFill>
                  <a:schemeClr val="accent1"/>
                </a:solidFill>
                <a:latin typeface="Verdana" panose="020B0604030504040204" pitchFamily="34" charset="0"/>
                <a:ea typeface="Verdana" panose="020B0604030504040204" pitchFamily="34" charset="0"/>
              </a:rPr>
              <a:t>Het team dat het eerste klaar is wint!</a:t>
            </a: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a:p>
            <a:pPr marL="0" indent="0">
              <a:buNone/>
            </a:pPr>
            <a:endParaRPr lang="nl-NL" sz="1400" b="1" dirty="0">
              <a:solidFill>
                <a:schemeClr val="accent1"/>
              </a:solidFill>
              <a:latin typeface="Verdana" panose="020B0604030504040204" pitchFamily="34" charset="0"/>
              <a:ea typeface="Verdana" panose="020B0604030504040204" pitchFamily="34" charset="0"/>
            </a:endParaRPr>
          </a:p>
        </p:txBody>
      </p:sp>
      <p:sp>
        <p:nvSpPr>
          <p:cNvPr id="4" name="Rechthoek 3">
            <a:extLst>
              <a:ext uri="{FF2B5EF4-FFF2-40B4-BE49-F238E27FC236}">
                <a16:creationId xmlns:a16="http://schemas.microsoft.com/office/drawing/2014/main" id="{B777C6CA-E1E9-2BB5-3E58-B2B3A6E06BF0}"/>
              </a:ext>
            </a:extLst>
          </p:cNvPr>
          <p:cNvSpPr/>
          <p:nvPr/>
        </p:nvSpPr>
        <p:spPr>
          <a:xfrm>
            <a:off x="5436096" y="4299942"/>
            <a:ext cx="1944216" cy="1569660"/>
          </a:xfrm>
          <a:prstGeom prst="rect">
            <a:avLst/>
          </a:prstGeom>
          <a:noFill/>
        </p:spPr>
        <p:txBody>
          <a:bodyPr wrap="square" lIns="91440" tIns="45720" rIns="91440" bIns="45720">
            <a:spAutoFit/>
          </a:bodyPr>
          <a:lstStyle/>
          <a:p>
            <a:pPr algn="ctr"/>
            <a:r>
              <a:rPr lang="nl-NL"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Succes!</a:t>
            </a:r>
            <a:endParaRPr lang="nl-NL"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14851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10;&#10;Automatisch gegenereerde beschrijving">
            <a:extLst>
              <a:ext uri="{FF2B5EF4-FFF2-40B4-BE49-F238E27FC236}">
                <a16:creationId xmlns:a16="http://schemas.microsoft.com/office/drawing/2014/main" id="{1C901843-329D-C6DA-6613-56A0282C55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76" y="857985"/>
            <a:ext cx="3237204" cy="2067694"/>
          </a:xfrm>
          <a:prstGeom prst="rect">
            <a:avLst/>
          </a:prstGeom>
        </p:spPr>
      </p:pic>
      <p:sp>
        <p:nvSpPr>
          <p:cNvPr id="4" name="Rechthoek 3">
            <a:extLst>
              <a:ext uri="{FF2B5EF4-FFF2-40B4-BE49-F238E27FC236}">
                <a16:creationId xmlns:a16="http://schemas.microsoft.com/office/drawing/2014/main" id="{77F05931-8CBD-0DE6-2C43-14865985BA3D}"/>
              </a:ext>
            </a:extLst>
          </p:cNvPr>
          <p:cNvSpPr/>
          <p:nvPr/>
        </p:nvSpPr>
        <p:spPr>
          <a:xfrm>
            <a:off x="1403648" y="4011910"/>
            <a:ext cx="6120072" cy="646331"/>
          </a:xfrm>
          <a:prstGeom prst="rect">
            <a:avLst/>
          </a:prstGeom>
          <a:noFill/>
        </p:spPr>
        <p:txBody>
          <a:bodyPr wrap="none" lIns="91440" tIns="45720" rIns="91440" bIns="45720">
            <a:spAutoFit/>
          </a:bodyPr>
          <a:lstStyle/>
          <a:p>
            <a:pPr algn="ctr"/>
            <a:r>
              <a:rPr lang="nl-NL" sz="3600" b="0" cap="none" spc="0" dirty="0">
                <a:ln w="0"/>
                <a:solidFill>
                  <a:schemeClr val="accent1"/>
                </a:solidFill>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Kiesvoorkoudetechniek.nl</a:t>
            </a:r>
          </a:p>
        </p:txBody>
      </p:sp>
      <p:pic>
        <p:nvPicPr>
          <p:cNvPr id="5" name="Afbeelding 4">
            <a:extLst>
              <a:ext uri="{FF2B5EF4-FFF2-40B4-BE49-F238E27FC236}">
                <a16:creationId xmlns:a16="http://schemas.microsoft.com/office/drawing/2014/main" id="{6564B770-D308-11DA-42D6-190AF666FE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2080" y="863894"/>
            <a:ext cx="2736780" cy="2055876"/>
          </a:xfrm>
          <a:prstGeom prst="rect">
            <a:avLst/>
          </a:prstGeom>
        </p:spPr>
      </p:pic>
    </p:spTree>
    <p:extLst>
      <p:ext uri="{BB962C8B-B14F-4D97-AF65-F5344CB8AC3E}">
        <p14:creationId xmlns:p14="http://schemas.microsoft.com/office/powerpoint/2010/main" val="1901885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AllFiles\Volumes\Server\00212 NVKL\Spreekbeurt_Gastles\Basisschool\Gastles\Afbeeldingen\shutterstock_1142471507.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8520" y="0"/>
            <a:ext cx="304709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988725" y="166"/>
            <a:ext cx="3043491" cy="5143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AllFiles\Volumes\Server\00212 NVKL\Spreekbeurt_Gastles\Basisschool\Gastles\Afbeeldingen\shutterstock_1545954917_klein.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84168" y="0"/>
            <a:ext cx="305983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p:cNvSpPr txBox="1">
            <a:spLocks/>
          </p:cNvSpPr>
          <p:nvPr/>
        </p:nvSpPr>
        <p:spPr>
          <a:xfrm>
            <a:off x="5940152" y="3939902"/>
            <a:ext cx="3528391"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Een wereld zonder koudetechniek</a:t>
            </a:r>
          </a:p>
        </p:txBody>
      </p:sp>
    </p:spTree>
    <p:extLst>
      <p:ext uri="{BB962C8B-B14F-4D97-AF65-F5344CB8AC3E}">
        <p14:creationId xmlns:p14="http://schemas.microsoft.com/office/powerpoint/2010/main" val="201459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08520" y="1524"/>
            <a:ext cx="3047097" cy="51404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2989371" y="3336"/>
            <a:ext cx="3042199" cy="51368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091437" y="0"/>
            <a:ext cx="304529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Mac\AllFiles\Volumes\Server\00212 NVKL\Spreekbeurt_Gastles\Basisschool\Spreekbeurt\Afbeeldingen\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txBox="1">
            <a:spLocks/>
          </p:cNvSpPr>
          <p:nvPr/>
        </p:nvSpPr>
        <p:spPr>
          <a:xfrm>
            <a:off x="5940152" y="3939902"/>
            <a:ext cx="3528391"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Dit is wat we willen! </a:t>
            </a:r>
          </a:p>
        </p:txBody>
      </p:sp>
    </p:spTree>
    <p:extLst>
      <p:ext uri="{BB962C8B-B14F-4D97-AF65-F5344CB8AC3E}">
        <p14:creationId xmlns:p14="http://schemas.microsoft.com/office/powerpoint/2010/main" val="359691460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26" name="Picture 2" descr="\\Mac\AllFiles\Volumes\Server\00212 NVKL\Spreekbeurt_Gastles\MAVOVMBO\Gastles\Afbeeldingen\appel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4" y="0"/>
            <a:ext cx="914129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ac\AllFiles\Volumes\Server\00212 NVKL\Spreekbeurt_Gastles\MAVOVMBO\Gastles\Afbeeldingen\appels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39936" y="2296050"/>
            <a:ext cx="4855515" cy="2731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AllFiles\Volumes\Server\00212 NVKL\Spreekbeurt_Gastles\MAVOVMBO\Gastles\Afbeeldingen\koeling_icoon.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68344" y="1215929"/>
            <a:ext cx="1080121" cy="108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6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c\AllFiles\Volumes\Server\00212 NVKL\Spreekbeurt_Gastles\MAVOVMBO\Gastles\Afbeeldingen\patat.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4" y="-20538"/>
            <a:ext cx="9141291" cy="5236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140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binnen, koken&#10;&#10;Automatisch gegenereerde beschrijving">
            <a:extLst>
              <a:ext uri="{FF2B5EF4-FFF2-40B4-BE49-F238E27FC236}">
                <a16:creationId xmlns:a16="http://schemas.microsoft.com/office/drawing/2014/main" id="{92D45146-C2CA-42D0-0CBA-686FE79523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4339" y="-101"/>
            <a:ext cx="9308339" cy="5236147"/>
          </a:xfrm>
          <a:prstGeom prst="rect">
            <a:avLst/>
          </a:prstGeom>
          <a:noFill/>
        </p:spPr>
      </p:pic>
      <p:pic>
        <p:nvPicPr>
          <p:cNvPr id="6" name="Picture 3" descr="\\Mac\AllFiles\Volumes\Server\00212 NVKL\Spreekbeurt_Gastles\Basisschool\Spreekbeurt\Afbeeldingen\logo.png">
            <a:extLst>
              <a:ext uri="{FF2B5EF4-FFF2-40B4-BE49-F238E27FC236}">
                <a16:creationId xmlns:a16="http://schemas.microsoft.com/office/drawing/2014/main" id="{9783ED08-7F6E-D169-4F71-AD41DDB6D0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2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binnen, keukenapparaat, wit&#10;&#10;Automatisch gegenereerde beschrijving">
            <a:extLst>
              <a:ext uri="{FF2B5EF4-FFF2-40B4-BE49-F238E27FC236}">
                <a16:creationId xmlns:a16="http://schemas.microsoft.com/office/drawing/2014/main" id="{904C7532-D5AC-A21B-2A37-0C85A48FA1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9143980" cy="5143490"/>
          </a:xfrm>
          <a:prstGeom prst="rect">
            <a:avLst/>
          </a:prstGeom>
          <a:noFill/>
        </p:spPr>
      </p:pic>
      <p:pic>
        <p:nvPicPr>
          <p:cNvPr id="6" name="Picture 3" descr="\\Mac\AllFiles\Volumes\Server\00212 NVKL\Spreekbeurt_Gastles\Basisschool\Spreekbeurt\Afbeeldingen\logo.png">
            <a:extLst>
              <a:ext uri="{FF2B5EF4-FFF2-40B4-BE49-F238E27FC236}">
                <a16:creationId xmlns:a16="http://schemas.microsoft.com/office/drawing/2014/main" id="{248DF498-85EC-AC4D-68FB-7FCB93118BD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93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c\AllFiles\Volumes\Server\00212 NVKL\Spreekbeurt_Gastles\MAVOVMBO\Gastles\Afbeeldingen\Gekoeld_vacci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54" y="-72008"/>
            <a:ext cx="9141291" cy="5236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ac\AllFiles\Volumes\Server\00212 NVKL\Spreekbeurt_Gastles\Basisschool\Spreekbeurt\Afbeeldingen\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0462" y="123478"/>
            <a:ext cx="961678" cy="694011"/>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6105125" y="4155926"/>
            <a:ext cx="3075387"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2800" dirty="0">
                <a:solidFill>
                  <a:schemeClr val="bg1"/>
                </a:solidFill>
                <a:latin typeface="Cooper Black" panose="0208090404030B020404" pitchFamily="18" charset="0"/>
              </a:rPr>
              <a:t>Gekoelde medicijnen</a:t>
            </a:r>
          </a:p>
        </p:txBody>
      </p:sp>
    </p:spTree>
    <p:extLst>
      <p:ext uri="{BB962C8B-B14F-4D97-AF65-F5344CB8AC3E}">
        <p14:creationId xmlns:p14="http://schemas.microsoft.com/office/powerpoint/2010/main" val="194289429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eae720-c27e-4828-92b5-66077481cd2f" xsi:nil="true"/>
    <lcf76f155ced4ddcb4097134ff3c332f xmlns="ab40f4fb-dd43-48c8-b0b2-f661c33f3f3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C1DC766F7A6F4C9FDE9133385D78AD" ma:contentTypeVersion="14" ma:contentTypeDescription="Een nieuw document maken." ma:contentTypeScope="" ma:versionID="48f8073a2ff89e4a12e990b416ff3a84">
  <xsd:schema xmlns:xsd="http://www.w3.org/2001/XMLSchema" xmlns:xs="http://www.w3.org/2001/XMLSchema" xmlns:p="http://schemas.microsoft.com/office/2006/metadata/properties" xmlns:ns2="ab40f4fb-dd43-48c8-b0b2-f661c33f3f3c" xmlns:ns3="30eae720-c27e-4828-92b5-66077481cd2f" targetNamespace="http://schemas.microsoft.com/office/2006/metadata/properties" ma:root="true" ma:fieldsID="e0b83a287b8536a8d9dc5e598b9e0758" ns2:_="" ns3:_="">
    <xsd:import namespace="ab40f4fb-dd43-48c8-b0b2-f661c33f3f3c"/>
    <xsd:import namespace="30eae720-c27e-4828-92b5-66077481cd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0f4fb-dd43-48c8-b0b2-f661c33f3f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8e2facec-276f-434e-82d3-cbae6a6dc4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eae720-c27e-4828-92b5-66077481cd2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504819c-a5e4-4dd0-bde9-47fbdd41fb3c}" ma:internalName="TaxCatchAll" ma:showField="CatchAllData" ma:web="30eae720-c27e-4828-92b5-66077481cd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48B248-92F2-4A17-83CC-6875181D3BCD}">
  <ds:schemaRefs>
    <ds:schemaRef ds:uri="http://schemas.microsoft.com/sharepoint/v3/contenttype/forms"/>
  </ds:schemaRefs>
</ds:datastoreItem>
</file>

<file path=customXml/itemProps2.xml><?xml version="1.0" encoding="utf-8"?>
<ds:datastoreItem xmlns:ds="http://schemas.openxmlformats.org/officeDocument/2006/customXml" ds:itemID="{F1D49D4D-3D3A-458E-8EFC-479E843E7039}">
  <ds:schemaRefs>
    <ds:schemaRef ds:uri="http://schemas.microsoft.com/office/2006/metadata/properties"/>
    <ds:schemaRef ds:uri="ab40f4fb-dd43-48c8-b0b2-f661c33f3f3c"/>
    <ds:schemaRef ds:uri="http://schemas.microsoft.com/office/2006/documentManagement/types"/>
    <ds:schemaRef ds:uri="http://purl.org/dc/terms/"/>
    <ds:schemaRef ds:uri="http://schemas.microsoft.com/office/infopath/2007/PartnerControls"/>
    <ds:schemaRef ds:uri="http://purl.org/dc/elements/1.1/"/>
    <ds:schemaRef ds:uri="http://www.w3.org/XML/1998/namespace"/>
    <ds:schemaRef ds:uri="http://schemas.openxmlformats.org/package/2006/metadata/core-properties"/>
    <ds:schemaRef ds:uri="30eae720-c27e-4828-92b5-66077481cd2f"/>
    <ds:schemaRef ds:uri="http://purl.org/dc/dcmitype/"/>
  </ds:schemaRefs>
</ds:datastoreItem>
</file>

<file path=customXml/itemProps3.xml><?xml version="1.0" encoding="utf-8"?>
<ds:datastoreItem xmlns:ds="http://schemas.openxmlformats.org/officeDocument/2006/customXml" ds:itemID="{F2620D91-7D19-4DE6-908C-651524B960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0f4fb-dd43-48c8-b0b2-f661c33f3f3c"/>
    <ds:schemaRef ds:uri="30eae720-c27e-4828-92b5-66077481cd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1372</Words>
  <Application>Microsoft Office PowerPoint</Application>
  <PresentationFormat>Diavoorstelling (16:9)</PresentationFormat>
  <Paragraphs>130</Paragraphs>
  <Slides>24</Slides>
  <Notes>24</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24</vt:i4>
      </vt:variant>
    </vt:vector>
  </HeadingPairs>
  <TitlesOfParts>
    <vt:vector size="29" baseType="lpstr">
      <vt:lpstr>Arial</vt:lpstr>
      <vt:lpstr>Calibri</vt:lpstr>
      <vt:lpstr>Cooper Black</vt:lpstr>
      <vt:lpstr>Verdana</vt:lpstr>
      <vt:lpstr>Kantoorthema</vt:lpstr>
      <vt:lpstr>Welkom bij de gastles!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Play it COOL!</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bij de gastles!</dc:title>
  <dc:creator>acole</dc:creator>
  <cp:lastModifiedBy>Tristan Verheijen</cp:lastModifiedBy>
  <cp:revision>74</cp:revision>
  <dcterms:created xsi:type="dcterms:W3CDTF">2020-01-24T08:22:32Z</dcterms:created>
  <dcterms:modified xsi:type="dcterms:W3CDTF">2023-01-30T13:26:41Z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0x0101000FC1DC766F7A6F4C9FDE9133385D78AD</vt:lpwstr>
  </property>
  <property fmtid="{D5CDD505-2E9C-101B-9397-08002B2CF9AE}" pid="3" name="MediaServiceImageTags">
    <vt:lpwstr/>
  </property>
</Properties>
</file>